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sldIdLst>
    <p:sldId id="257" r:id="rId2"/>
    <p:sldId id="260" r:id="rId3"/>
    <p:sldId id="273" r:id="rId4"/>
    <p:sldId id="267" r:id="rId5"/>
    <p:sldId id="394" r:id="rId6"/>
    <p:sldId id="393" r:id="rId7"/>
    <p:sldId id="327" r:id="rId8"/>
    <p:sldId id="329" r:id="rId9"/>
    <p:sldId id="330" r:id="rId10"/>
    <p:sldId id="331" r:id="rId11"/>
    <p:sldId id="332" r:id="rId12"/>
    <p:sldId id="333" r:id="rId13"/>
    <p:sldId id="334" r:id="rId14"/>
    <p:sldId id="335" r:id="rId15"/>
    <p:sldId id="336" r:id="rId16"/>
    <p:sldId id="337" r:id="rId17"/>
    <p:sldId id="338" r:id="rId18"/>
    <p:sldId id="340" r:id="rId19"/>
    <p:sldId id="341" r:id="rId20"/>
    <p:sldId id="339" r:id="rId21"/>
    <p:sldId id="343" r:id="rId22"/>
    <p:sldId id="344" r:id="rId23"/>
    <p:sldId id="345" r:id="rId24"/>
    <p:sldId id="346" r:id="rId25"/>
    <p:sldId id="347" r:id="rId26"/>
    <p:sldId id="348" r:id="rId27"/>
    <p:sldId id="349" r:id="rId28"/>
    <p:sldId id="350" r:id="rId29"/>
    <p:sldId id="351" r:id="rId30"/>
    <p:sldId id="352" r:id="rId31"/>
    <p:sldId id="395" r:id="rId32"/>
    <p:sldId id="353" r:id="rId33"/>
    <p:sldId id="354" r:id="rId34"/>
    <p:sldId id="355" r:id="rId35"/>
    <p:sldId id="356" r:id="rId36"/>
    <p:sldId id="357" r:id="rId37"/>
    <p:sldId id="358" r:id="rId38"/>
    <p:sldId id="359" r:id="rId39"/>
    <p:sldId id="360" r:id="rId40"/>
    <p:sldId id="362" r:id="rId41"/>
    <p:sldId id="363"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8" r:id="rId66"/>
    <p:sldId id="389" r:id="rId67"/>
    <p:sldId id="390" r:id="rId68"/>
    <p:sldId id="391" r:id="rId69"/>
    <p:sldId id="288" r:id="rId70"/>
    <p:sldId id="296"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p:restoredTop sz="68544"/>
  </p:normalViewPr>
  <p:slideViewPr>
    <p:cSldViewPr snapToGrid="0" snapToObjects="1">
      <p:cViewPr>
        <p:scale>
          <a:sx n="70" d="100"/>
          <a:sy n="70" d="100"/>
        </p:scale>
        <p:origin x="1616"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6/9/18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207981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ca.style.yahoo.com</a:t>
            </a:r>
            <a:r>
              <a:rPr lang="en-US" dirty="0" smtClean="0"/>
              <a:t>/blogs/shine-food/burger-king-employee-stands-lettuce-busted-internet-163700384.html</a:t>
            </a:r>
          </a:p>
          <a:p>
            <a:endParaRPr lang="en-US" dirty="0" smtClean="0"/>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kind of digital footprints did this person leave?</a:t>
            </a:r>
          </a:p>
          <a:p>
            <a:r>
              <a:rPr lang="en-US" sz="1200" kern="1200" dirty="0" smtClean="0">
                <a:solidFill>
                  <a:schemeClr val="tx1"/>
                </a:solidFill>
                <a:latin typeface="+mn-lt"/>
                <a:ea typeface="+mn-ea"/>
                <a:cs typeface="+mn-cs"/>
              </a:rPr>
              <a:t>Did they know they were leaving footprints?</a:t>
            </a:r>
          </a:p>
          <a:p>
            <a:r>
              <a:rPr lang="en-US" sz="1200" kern="1200" dirty="0" smtClean="0">
                <a:solidFill>
                  <a:schemeClr val="tx1"/>
                </a:solidFill>
                <a:latin typeface="+mn-lt"/>
                <a:ea typeface="+mn-ea"/>
                <a:cs typeface="+mn-cs"/>
              </a:rPr>
              <a:t>How did other people find them?</a:t>
            </a:r>
          </a:p>
          <a:p>
            <a:r>
              <a:rPr lang="en-US" sz="1200" kern="1200" dirty="0" smtClean="0">
                <a:solidFill>
                  <a:schemeClr val="tx1"/>
                </a:solidFill>
                <a:latin typeface="+mn-lt"/>
                <a:ea typeface="+mn-ea"/>
                <a:cs typeface="+mn-cs"/>
              </a:rPr>
              <a:t>What were the consequences?</a:t>
            </a:r>
          </a:p>
          <a:p>
            <a:r>
              <a:rPr lang="en-US" sz="1200" kern="1200" dirty="0" smtClean="0">
                <a:solidFill>
                  <a:schemeClr val="tx1"/>
                </a:solidFill>
                <a:latin typeface="+mn-lt"/>
                <a:ea typeface="+mn-ea"/>
                <a:cs typeface="+mn-cs"/>
              </a:rPr>
              <a:t>How could the situation have been avoided?</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206177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60128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footprints</a:t>
            </a:r>
            <a:r>
              <a:rPr lang="en-US" baseline="0" dirty="0" smtClean="0"/>
              <a:t> </a:t>
            </a:r>
            <a:r>
              <a:rPr lang="en-US" dirty="0" smtClean="0"/>
              <a:t>are those you leave when you make deliberate choices on the Internet. Posts you make to your own social media channels are a well-known form of active footprint. When you are logged into a project management or similar site, changes you make that are connected to your login name are also part of your active footprint.</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86766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“Passive” footprints are those you leave behind without intending to do so or, in some cases, even knowing you are doing so. For instance, websites that collect information about how many times you have visited in the recent past are adding to your digital footprint in a “passive” fashion. You don’t choose to hand them this data; they collect it when a device at your IP address connects with their websites. Because this is a hidden process, you may not realize it is happening at all.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1600125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76499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15116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407789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263446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embedded in picture</a:t>
            </a:r>
            <a:r>
              <a:rPr lang="en-US" baseline="0" dirty="0" smtClean="0"/>
              <a:t> of cookie: https://</a:t>
            </a:r>
            <a:r>
              <a:rPr lang="en-US" baseline="0" dirty="0" err="1" smtClean="0"/>
              <a:t>www.youtube.com</a:t>
            </a:r>
            <a:r>
              <a:rPr lang="en-US" baseline="0" dirty="0" smtClean="0"/>
              <a:t>/</a:t>
            </a:r>
            <a:r>
              <a:rPr lang="en-US" baseline="0" dirty="0" err="1" smtClean="0"/>
              <a:t>watch?v</a:t>
            </a:r>
            <a:r>
              <a:rPr lang="en-US" baseline="0" dirty="0" smtClean="0"/>
              <a:t>=IPQhME1UYQU</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1867689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717807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076805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163029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2025339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656012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2041138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746823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066086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814260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725288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508032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673264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804989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Big data is a term that describes the large volume of data – both structured and unstructured – that inundates a business on a day-to-day basis. But it’s not the amount of data that’s important. It’s what organizations do with the data that matters. Big data can be analyzed for insights that lead to better decisions and strategic business moves. </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724849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730199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320912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1909520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202496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35</a:t>
            </a:fld>
            <a:endParaRPr lang="en-US"/>
          </a:p>
        </p:txBody>
      </p:sp>
    </p:spTree>
    <p:extLst>
      <p:ext uri="{BB962C8B-B14F-4D97-AF65-F5344CB8AC3E}">
        <p14:creationId xmlns:p14="http://schemas.microsoft.com/office/powerpoint/2010/main" val="1701539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36</a:t>
            </a:fld>
            <a:endParaRPr lang="en-US"/>
          </a:p>
        </p:txBody>
      </p:sp>
    </p:spTree>
    <p:extLst>
      <p:ext uri="{BB962C8B-B14F-4D97-AF65-F5344CB8AC3E}">
        <p14:creationId xmlns:p14="http://schemas.microsoft.com/office/powerpoint/2010/main" val="676684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37</a:t>
            </a:fld>
            <a:endParaRPr lang="en-US"/>
          </a:p>
        </p:txBody>
      </p:sp>
    </p:spTree>
    <p:extLst>
      <p:ext uri="{BB962C8B-B14F-4D97-AF65-F5344CB8AC3E}">
        <p14:creationId xmlns:p14="http://schemas.microsoft.com/office/powerpoint/2010/main" val="1977020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http://</a:t>
            </a:r>
            <a:r>
              <a:rPr lang="en-US" sz="1200" kern="1200" dirty="0" err="1" smtClean="0">
                <a:solidFill>
                  <a:schemeClr val="tx1"/>
                </a:solidFill>
                <a:latin typeface="+mn-lt"/>
                <a:ea typeface="+mn-ea"/>
                <a:cs typeface="+mn-cs"/>
              </a:rPr>
              <a:t>app.teachingprivacy.org</a:t>
            </a:r>
            <a:r>
              <a:rPr lang="en-US" sz="1200" kern="1200" dirty="0" smtClean="0">
                <a:solidFill>
                  <a:schemeClr val="tx1"/>
                </a:solidFill>
                <a:latin typeface="+mn-lt"/>
                <a:ea typeface="+mn-ea"/>
                <a:cs typeface="+mn-cs"/>
              </a:rPr>
              <a:t> link</a:t>
            </a:r>
            <a:r>
              <a:rPr lang="en-US" sz="1200" kern="1200" baseline="0" dirty="0" smtClean="0">
                <a:solidFill>
                  <a:schemeClr val="tx1"/>
                </a:solidFill>
                <a:latin typeface="+mn-lt"/>
                <a:ea typeface="+mn-ea"/>
                <a:cs typeface="+mn-cs"/>
              </a:rPr>
              <a:t> in the photo</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app shows how people could use someone’s social-media posts to find them in the physical world. The user types in a Twitter or Instagram ID, and the app uses GPS data attached to their posts to create a timeline and </a:t>
            </a:r>
            <a:r>
              <a:rPr lang="en-US" sz="1200" kern="1200" dirty="0" err="1" smtClean="0">
                <a:solidFill>
                  <a:schemeClr val="tx1"/>
                </a:solidFill>
                <a:latin typeface="+mn-lt"/>
                <a:ea typeface="+mn-ea"/>
                <a:cs typeface="+mn-cs"/>
              </a:rPr>
              <a:t>heatmap</a:t>
            </a:r>
            <a:r>
              <a:rPr lang="en-US" sz="1200" kern="1200" dirty="0" smtClean="0">
                <a:solidFill>
                  <a:schemeClr val="tx1"/>
                </a:solidFill>
                <a:latin typeface="+mn-lt"/>
                <a:ea typeface="+mn-ea"/>
                <a:cs typeface="+mn-cs"/>
              </a:rPr>
              <a:t> of where they’ve been posting from recently.</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38</a:t>
            </a:fld>
            <a:endParaRPr lang="en-US"/>
          </a:p>
        </p:txBody>
      </p:sp>
    </p:spTree>
    <p:extLst>
      <p:ext uri="{BB962C8B-B14F-4D97-AF65-F5344CB8AC3E}">
        <p14:creationId xmlns:p14="http://schemas.microsoft.com/office/powerpoint/2010/main" val="1007259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39</a:t>
            </a:fld>
            <a:endParaRPr lang="en-US"/>
          </a:p>
        </p:txBody>
      </p:sp>
    </p:spTree>
    <p:extLst>
      <p:ext uri="{BB962C8B-B14F-4D97-AF65-F5344CB8AC3E}">
        <p14:creationId xmlns:p14="http://schemas.microsoft.com/office/powerpoint/2010/main" val="1469213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40</a:t>
            </a:fld>
            <a:endParaRPr lang="en-US"/>
          </a:p>
        </p:txBody>
      </p:sp>
    </p:spTree>
    <p:extLst>
      <p:ext uri="{BB962C8B-B14F-4D97-AF65-F5344CB8AC3E}">
        <p14:creationId xmlns:p14="http://schemas.microsoft.com/office/powerpoint/2010/main" val="2118202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41</a:t>
            </a:fld>
            <a:endParaRPr lang="en-US"/>
          </a:p>
        </p:txBody>
      </p:sp>
    </p:spTree>
    <p:extLst>
      <p:ext uri="{BB962C8B-B14F-4D97-AF65-F5344CB8AC3E}">
        <p14:creationId xmlns:p14="http://schemas.microsoft.com/office/powerpoint/2010/main" val="540739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42</a:t>
            </a:fld>
            <a:endParaRPr lang="en-US"/>
          </a:p>
        </p:txBody>
      </p:sp>
    </p:spTree>
    <p:extLst>
      <p:ext uri="{BB962C8B-B14F-4D97-AF65-F5344CB8AC3E}">
        <p14:creationId xmlns:p14="http://schemas.microsoft.com/office/powerpoint/2010/main" val="581138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43</a:t>
            </a:fld>
            <a:endParaRPr lang="en-US"/>
          </a:p>
        </p:txBody>
      </p:sp>
    </p:spTree>
    <p:extLst>
      <p:ext uri="{BB962C8B-B14F-4D97-AF65-F5344CB8AC3E}">
        <p14:creationId xmlns:p14="http://schemas.microsoft.com/office/powerpoint/2010/main" val="1727713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44</a:t>
            </a:fld>
            <a:endParaRPr lang="en-US"/>
          </a:p>
        </p:txBody>
      </p:sp>
    </p:spTree>
    <p:extLst>
      <p:ext uri="{BB962C8B-B14F-4D97-AF65-F5344CB8AC3E}">
        <p14:creationId xmlns:p14="http://schemas.microsoft.com/office/powerpoint/2010/main" val="18701805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45</a:t>
            </a:fld>
            <a:endParaRPr lang="en-US"/>
          </a:p>
        </p:txBody>
      </p:sp>
    </p:spTree>
    <p:extLst>
      <p:ext uri="{BB962C8B-B14F-4D97-AF65-F5344CB8AC3E}">
        <p14:creationId xmlns:p14="http://schemas.microsoft.com/office/powerpoint/2010/main" val="934715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46</a:t>
            </a:fld>
            <a:endParaRPr lang="en-US"/>
          </a:p>
        </p:txBody>
      </p:sp>
    </p:spTree>
    <p:extLst>
      <p:ext uri="{BB962C8B-B14F-4D97-AF65-F5344CB8AC3E}">
        <p14:creationId xmlns:p14="http://schemas.microsoft.com/office/powerpoint/2010/main" val="19139729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47</a:t>
            </a:fld>
            <a:endParaRPr lang="en-US"/>
          </a:p>
        </p:txBody>
      </p:sp>
    </p:spTree>
    <p:extLst>
      <p:ext uri="{BB962C8B-B14F-4D97-AF65-F5344CB8AC3E}">
        <p14:creationId xmlns:p14="http://schemas.microsoft.com/office/powerpoint/2010/main" val="14039926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48</a:t>
            </a:fld>
            <a:endParaRPr lang="en-US"/>
          </a:p>
        </p:txBody>
      </p:sp>
    </p:spTree>
    <p:extLst>
      <p:ext uri="{BB962C8B-B14F-4D97-AF65-F5344CB8AC3E}">
        <p14:creationId xmlns:p14="http://schemas.microsoft.com/office/powerpoint/2010/main" val="4792830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49</a:t>
            </a:fld>
            <a:endParaRPr lang="en-US"/>
          </a:p>
        </p:txBody>
      </p:sp>
    </p:spTree>
    <p:extLst>
      <p:ext uri="{BB962C8B-B14F-4D97-AF65-F5344CB8AC3E}">
        <p14:creationId xmlns:p14="http://schemas.microsoft.com/office/powerpoint/2010/main" val="4392705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50</a:t>
            </a:fld>
            <a:endParaRPr lang="en-US"/>
          </a:p>
        </p:txBody>
      </p:sp>
    </p:spTree>
    <p:extLst>
      <p:ext uri="{BB962C8B-B14F-4D97-AF65-F5344CB8AC3E}">
        <p14:creationId xmlns:p14="http://schemas.microsoft.com/office/powerpoint/2010/main" val="243824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51</a:t>
            </a:fld>
            <a:endParaRPr lang="en-US"/>
          </a:p>
        </p:txBody>
      </p:sp>
    </p:spTree>
    <p:extLst>
      <p:ext uri="{BB962C8B-B14F-4D97-AF65-F5344CB8AC3E}">
        <p14:creationId xmlns:p14="http://schemas.microsoft.com/office/powerpoint/2010/main" val="2985250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52</a:t>
            </a:fld>
            <a:endParaRPr lang="en-US"/>
          </a:p>
        </p:txBody>
      </p:sp>
    </p:spTree>
    <p:extLst>
      <p:ext uri="{BB962C8B-B14F-4D97-AF65-F5344CB8AC3E}">
        <p14:creationId xmlns:p14="http://schemas.microsoft.com/office/powerpoint/2010/main" val="500094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53</a:t>
            </a:fld>
            <a:endParaRPr lang="en-US"/>
          </a:p>
        </p:txBody>
      </p:sp>
    </p:spTree>
    <p:extLst>
      <p:ext uri="{BB962C8B-B14F-4D97-AF65-F5344CB8AC3E}">
        <p14:creationId xmlns:p14="http://schemas.microsoft.com/office/powerpoint/2010/main" val="18501212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54</a:t>
            </a:fld>
            <a:endParaRPr lang="en-US"/>
          </a:p>
        </p:txBody>
      </p:sp>
    </p:spTree>
    <p:extLst>
      <p:ext uri="{BB962C8B-B14F-4D97-AF65-F5344CB8AC3E}">
        <p14:creationId xmlns:p14="http://schemas.microsoft.com/office/powerpoint/2010/main" val="7775340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55</a:t>
            </a:fld>
            <a:endParaRPr lang="en-US"/>
          </a:p>
        </p:txBody>
      </p:sp>
    </p:spTree>
    <p:extLst>
      <p:ext uri="{BB962C8B-B14F-4D97-AF65-F5344CB8AC3E}">
        <p14:creationId xmlns:p14="http://schemas.microsoft.com/office/powerpoint/2010/main" val="1779223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56</a:t>
            </a:fld>
            <a:endParaRPr lang="en-US"/>
          </a:p>
        </p:txBody>
      </p:sp>
    </p:spTree>
    <p:extLst>
      <p:ext uri="{BB962C8B-B14F-4D97-AF65-F5344CB8AC3E}">
        <p14:creationId xmlns:p14="http://schemas.microsoft.com/office/powerpoint/2010/main" val="16313916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57</a:t>
            </a:fld>
            <a:endParaRPr lang="en-US"/>
          </a:p>
        </p:txBody>
      </p:sp>
    </p:spTree>
    <p:extLst>
      <p:ext uri="{BB962C8B-B14F-4D97-AF65-F5344CB8AC3E}">
        <p14:creationId xmlns:p14="http://schemas.microsoft.com/office/powerpoint/2010/main" val="4596379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58</a:t>
            </a:fld>
            <a:endParaRPr lang="en-US"/>
          </a:p>
        </p:txBody>
      </p:sp>
    </p:spTree>
    <p:extLst>
      <p:ext uri="{BB962C8B-B14F-4D97-AF65-F5344CB8AC3E}">
        <p14:creationId xmlns:p14="http://schemas.microsoft.com/office/powerpoint/2010/main" val="20304698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59</a:t>
            </a:fld>
            <a:endParaRPr lang="en-US"/>
          </a:p>
        </p:txBody>
      </p:sp>
    </p:spTree>
    <p:extLst>
      <p:ext uri="{BB962C8B-B14F-4D97-AF65-F5344CB8AC3E}">
        <p14:creationId xmlns:p14="http://schemas.microsoft.com/office/powerpoint/2010/main" val="913893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60</a:t>
            </a:fld>
            <a:endParaRPr lang="en-US"/>
          </a:p>
        </p:txBody>
      </p:sp>
    </p:spTree>
    <p:extLst>
      <p:ext uri="{BB962C8B-B14F-4D97-AF65-F5344CB8AC3E}">
        <p14:creationId xmlns:p14="http://schemas.microsoft.com/office/powerpoint/2010/main" val="583975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61</a:t>
            </a:fld>
            <a:endParaRPr lang="en-US"/>
          </a:p>
        </p:txBody>
      </p:sp>
    </p:spTree>
    <p:extLst>
      <p:ext uri="{BB962C8B-B14F-4D97-AF65-F5344CB8AC3E}">
        <p14:creationId xmlns:p14="http://schemas.microsoft.com/office/powerpoint/2010/main" val="15974057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62</a:t>
            </a:fld>
            <a:endParaRPr lang="en-US"/>
          </a:p>
        </p:txBody>
      </p:sp>
    </p:spTree>
    <p:extLst>
      <p:ext uri="{BB962C8B-B14F-4D97-AF65-F5344CB8AC3E}">
        <p14:creationId xmlns:p14="http://schemas.microsoft.com/office/powerpoint/2010/main" val="13106740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63</a:t>
            </a:fld>
            <a:endParaRPr lang="en-US"/>
          </a:p>
        </p:txBody>
      </p:sp>
    </p:spTree>
    <p:extLst>
      <p:ext uri="{BB962C8B-B14F-4D97-AF65-F5344CB8AC3E}">
        <p14:creationId xmlns:p14="http://schemas.microsoft.com/office/powerpoint/2010/main" val="5443124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64</a:t>
            </a:fld>
            <a:endParaRPr lang="en-US"/>
          </a:p>
        </p:txBody>
      </p:sp>
    </p:spTree>
    <p:extLst>
      <p:ext uri="{BB962C8B-B14F-4D97-AF65-F5344CB8AC3E}">
        <p14:creationId xmlns:p14="http://schemas.microsoft.com/office/powerpoint/2010/main" val="13890562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65</a:t>
            </a:fld>
            <a:endParaRPr lang="en-US"/>
          </a:p>
        </p:txBody>
      </p:sp>
    </p:spTree>
    <p:extLst>
      <p:ext uri="{BB962C8B-B14F-4D97-AF65-F5344CB8AC3E}">
        <p14:creationId xmlns:p14="http://schemas.microsoft.com/office/powerpoint/2010/main" val="10177344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66</a:t>
            </a:fld>
            <a:endParaRPr lang="en-US"/>
          </a:p>
        </p:txBody>
      </p:sp>
    </p:spTree>
    <p:extLst>
      <p:ext uri="{BB962C8B-B14F-4D97-AF65-F5344CB8AC3E}">
        <p14:creationId xmlns:p14="http://schemas.microsoft.com/office/powerpoint/2010/main" val="18877530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67</a:t>
            </a:fld>
            <a:endParaRPr lang="en-US"/>
          </a:p>
        </p:txBody>
      </p:sp>
    </p:spTree>
    <p:extLst>
      <p:ext uri="{BB962C8B-B14F-4D97-AF65-F5344CB8AC3E}">
        <p14:creationId xmlns:p14="http://schemas.microsoft.com/office/powerpoint/2010/main" val="10946852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episode “Nosedive” from the series Black Mirror shows us a glimpse of a</a:t>
            </a:r>
            <a:r>
              <a:rPr lang="en-US" baseline="0" dirty="0" smtClean="0"/>
              <a:t> world in which people rate each other; this rating ends up having an effect on their reputation, what they may access, etc. </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68</a:t>
            </a:fld>
            <a:endParaRPr lang="en-US"/>
          </a:p>
        </p:txBody>
      </p:sp>
    </p:spTree>
    <p:extLst>
      <p:ext uri="{BB962C8B-B14F-4D97-AF65-F5344CB8AC3E}">
        <p14:creationId xmlns:p14="http://schemas.microsoft.com/office/powerpoint/2010/main" val="1878316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6/9/18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6/9/18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6/9/18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6/9/18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6/9/18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6/9/18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F7pYHN9iC9I&amp;feature=youtu.be" TargetMode="External"/><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IPQhME1UYQU" TargetMode="External"/><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6.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hyperlink" Target="http://app.teachingprivacy.org/" TargetMode="External"/><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9.tif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a:t>
            </a:r>
            <a:r>
              <a:rPr lang="en-US" dirty="0" smtClean="0"/>
              <a:t>4</a:t>
            </a:r>
            <a:r>
              <a:rPr lang="en-US" dirty="0" smtClean="0"/>
              <a:t/>
            </a:r>
            <a:br>
              <a:rPr lang="en-US" dirty="0" smtClean="0"/>
            </a:br>
            <a:r>
              <a:rPr lang="en-US" dirty="0" smtClean="0"/>
              <a:t>Digital Footprints</a:t>
            </a:r>
            <a:endParaRPr lang="en-US"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June </a:t>
            </a:r>
            <a:r>
              <a:rPr lang="en-US" dirty="0" smtClean="0"/>
              <a:t>14</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r>
              <a:rPr lang="en-US" dirty="0" smtClean="0"/>
              <a:t>Check-in</a:t>
            </a:r>
          </a:p>
          <a:p>
            <a:r>
              <a:rPr lang="en-US" dirty="0" smtClean="0"/>
              <a:t>Lecture: </a:t>
            </a:r>
            <a:r>
              <a:rPr lang="en-US" dirty="0" smtClean="0"/>
              <a:t>Digital Footprints</a:t>
            </a:r>
            <a:endParaRPr lang="en-US" dirty="0" smtClean="0"/>
          </a:p>
          <a:p>
            <a:r>
              <a:rPr lang="en-US" dirty="0" smtClean="0"/>
              <a:t>Topics: </a:t>
            </a:r>
          </a:p>
          <a:p>
            <a:pPr lvl="1"/>
            <a:r>
              <a:rPr lang="en-CA" dirty="0"/>
              <a:t>What is a digital footprint?</a:t>
            </a:r>
            <a:endParaRPr lang="en-US" dirty="0"/>
          </a:p>
          <a:p>
            <a:pPr lvl="1"/>
            <a:r>
              <a:rPr lang="en-CA" dirty="0"/>
              <a:t>Why did we start leaving such big footprints?</a:t>
            </a:r>
            <a:endParaRPr lang="en-US" dirty="0"/>
          </a:p>
          <a:p>
            <a:pPr lvl="1"/>
            <a:r>
              <a:rPr lang="en-CA" dirty="0"/>
              <a:t>What is the economic bargain for </a:t>
            </a:r>
            <a:r>
              <a:rPr lang="en-CA" dirty="0" smtClean="0"/>
              <a:t>Internet </a:t>
            </a:r>
            <a:r>
              <a:rPr lang="en-CA" dirty="0"/>
              <a:t>users? </a:t>
            </a:r>
            <a:endParaRPr lang="en-US" dirty="0"/>
          </a:p>
          <a:p>
            <a:pPr lvl="1"/>
            <a:r>
              <a:rPr lang="en-CA" dirty="0"/>
              <a:t>Are digital footprints a problem?</a:t>
            </a:r>
            <a:endParaRPr lang="en-US" dirty="0"/>
          </a:p>
          <a:p>
            <a:pPr lvl="1"/>
            <a:r>
              <a:rPr lang="en-CA" dirty="0"/>
              <a:t>Do different devices make different digital footprints?</a:t>
            </a:r>
            <a:endParaRPr lang="en-US" dirty="0"/>
          </a:p>
          <a:p>
            <a:pPr lvl="1"/>
            <a:r>
              <a:rPr lang="en-CA" dirty="0"/>
              <a:t>Managing Digital Footprints</a:t>
            </a:r>
            <a:endParaRPr lang="en-US" dirty="0"/>
          </a:p>
          <a:p>
            <a:pPr lvl="1"/>
            <a:r>
              <a:rPr lang="en-CA" dirty="0"/>
              <a:t>Who is tracking us? How do they do it? </a:t>
            </a:r>
            <a:endParaRPr lang="en-US" dirty="0"/>
          </a:p>
          <a:p>
            <a:pPr lvl="1"/>
            <a:r>
              <a:rPr lang="en-CA" dirty="0"/>
              <a:t>What dynamics are at work in the world of digital footprints?</a:t>
            </a:r>
            <a:endParaRPr lang="en-US" dirty="0"/>
          </a:p>
          <a:p>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a:t>
            </a:r>
            <a:r>
              <a:rPr lang="en-US" dirty="0" smtClean="0"/>
              <a:t>4: Digital Footprints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smtClean="0"/>
              <a:t>Understand what digital footprints are and why they exist</a:t>
            </a:r>
            <a:endParaRPr lang="en-US" dirty="0"/>
          </a:p>
          <a:p>
            <a:r>
              <a:rPr lang="en-US" dirty="0" smtClean="0"/>
              <a:t>Understand the benefits and downfalls of digital footprints </a:t>
            </a:r>
          </a:p>
          <a:p>
            <a:r>
              <a:rPr lang="en-US" dirty="0" smtClean="0"/>
              <a:t>Understand how different devices create different digital footprints</a:t>
            </a:r>
            <a:endParaRPr lang="en-US" dirty="0" smtClean="0"/>
          </a:p>
          <a:p>
            <a:r>
              <a:rPr lang="en-US" dirty="0" smtClean="0"/>
              <a:t>Acquire strategies and tools to manage digital footprints</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a:t>
            </a:r>
            <a:r>
              <a:rPr lang="en-US" dirty="0" smtClean="0"/>
              <a:t>3 </a:t>
            </a:r>
            <a:r>
              <a:rPr lang="en-US" dirty="0" smtClean="0"/>
              <a:t>Recap</a:t>
            </a:r>
            <a:endParaRPr lang="en-US" dirty="0"/>
          </a:p>
        </p:txBody>
      </p:sp>
      <p:sp>
        <p:nvSpPr>
          <p:cNvPr id="4" name="Text Placeholder 3"/>
          <p:cNvSpPr>
            <a:spLocks noGrp="1"/>
          </p:cNvSpPr>
          <p:nvPr>
            <p:ph type="body" sz="half" idx="2"/>
          </p:nvPr>
        </p:nvSpPr>
        <p:spPr>
          <a:ln>
            <a:solidFill>
              <a:srgbClr val="FF0000"/>
            </a:solidFill>
          </a:ln>
        </p:spPr>
        <p:txBody>
          <a:bodyPr>
            <a:normAutofit/>
          </a:bodyPr>
          <a:lstStyle/>
          <a:p>
            <a:r>
              <a:rPr lang="en-US" sz="2000" dirty="0"/>
              <a:t>Defined trolls and trolling, and explored the difference between trolling and harassment. </a:t>
            </a:r>
          </a:p>
          <a:p>
            <a:r>
              <a:rPr lang="en-US" sz="2000" dirty="0"/>
              <a:t>Looked at several case studies where deception was discovered in an online venue. </a:t>
            </a:r>
          </a:p>
          <a:p>
            <a:r>
              <a:rPr lang="en-US" sz="2000" dirty="0"/>
              <a:t>Explored theoretical frameworks that can be used to help understand these case studies. </a:t>
            </a:r>
          </a:p>
          <a:p>
            <a:endParaRPr lang="en-US" sz="2000" dirty="0" smtClean="0">
              <a:effectLst/>
            </a:endParaRPr>
          </a:p>
          <a:p>
            <a:endParaRPr lang="en-US" dirty="0"/>
          </a:p>
        </p:txBody>
      </p:sp>
      <p:pic>
        <p:nvPicPr>
          <p:cNvPr id="5" name="Picture 2" descr="mage result for online disinhibition eff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975" y="354990"/>
            <a:ext cx="4029075"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462" y="2926740"/>
            <a:ext cx="249555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ge result for encoding decoding"/>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576012" y="2926740"/>
            <a:ext cx="3518357" cy="2934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Question:</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a:t>Have you ever been surprised at how a website knew certain things about you?</a:t>
            </a:r>
          </a:p>
          <a:p>
            <a:pPr lvl="1"/>
            <a:r>
              <a:rPr lang="en-US" dirty="0" smtClean="0"/>
              <a:t>Do </a:t>
            </a:r>
            <a:r>
              <a:rPr lang="en-US" dirty="0"/>
              <a:t>you see ads related to what you’re interested in?</a:t>
            </a:r>
          </a:p>
          <a:p>
            <a:pPr lvl="1"/>
            <a:r>
              <a:rPr lang="en-US" dirty="0"/>
              <a:t>Are the ads that you see different than the ads your friends see?</a:t>
            </a:r>
          </a:p>
          <a:p>
            <a:pPr lvl="1"/>
            <a:r>
              <a:rPr lang="en-US" dirty="0"/>
              <a:t>Do websites sometimes know your location even when you don’t tell them?</a:t>
            </a:r>
            <a:endParaRPr lang="en-US" dirty="0" smtClean="0"/>
          </a:p>
        </p:txBody>
      </p:sp>
    </p:spTree>
    <p:extLst>
      <p:ext uri="{BB962C8B-B14F-4D97-AF65-F5344CB8AC3E}">
        <p14:creationId xmlns:p14="http://schemas.microsoft.com/office/powerpoint/2010/main" val="299612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Case Study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38277"/>
            <a:ext cx="8131288" cy="4351338"/>
          </a:xfr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pic>
      <p:sp>
        <p:nvSpPr>
          <p:cNvPr id="5" name="Rectangle 4"/>
          <p:cNvSpPr/>
          <p:nvPr/>
        </p:nvSpPr>
        <p:spPr>
          <a:xfrm>
            <a:off x="9095307" y="2234631"/>
            <a:ext cx="2877879" cy="4154984"/>
          </a:xfrm>
          <a:prstGeom prst="rect">
            <a:avLst/>
          </a:prstGeom>
        </p:spPr>
        <p:txBody>
          <a:bodyPr wrap="square">
            <a:spAutoFit/>
          </a:bodyPr>
          <a:lstStyle/>
          <a:p>
            <a:r>
              <a:rPr lang="en-US" sz="2400" dirty="0"/>
              <a:t>A Burger King employee posts a picture of himself standing in the ingredients; other 4Chan users use the GPS metadata attached to the picture to figure out which franchise it is; employee gets fired.</a:t>
            </a:r>
            <a:endParaRPr lang="en-US" sz="2400" dirty="0"/>
          </a:p>
        </p:txBody>
      </p:sp>
    </p:spTree>
    <p:extLst>
      <p:ext uri="{BB962C8B-B14F-4D97-AF65-F5344CB8AC3E}">
        <p14:creationId xmlns:p14="http://schemas.microsoft.com/office/powerpoint/2010/main" val="1379210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ln>
            <a:solidFill>
              <a:srgbClr val="FF0000"/>
            </a:solidFill>
          </a:ln>
        </p:spPr>
        <p:txBody>
          <a:bodyPr>
            <a:normAutofit/>
          </a:bodyPr>
          <a:lstStyle/>
          <a:p>
            <a:r>
              <a:rPr lang="en-US" dirty="0" smtClean="0"/>
              <a:t>Digital footprints are the records and traces we leave behind us as we use the Internet.</a:t>
            </a:r>
          </a:p>
          <a:p>
            <a:r>
              <a:rPr lang="en-US" dirty="0" smtClean="0"/>
              <a:t>Digital footprints come with both benefits and costs.</a:t>
            </a:r>
          </a:p>
          <a:p>
            <a:pPr lvl="1"/>
            <a:r>
              <a:rPr lang="en-US" b="1" dirty="0" smtClean="0"/>
              <a:t>Benefits</a:t>
            </a:r>
            <a:r>
              <a:rPr lang="en-US" dirty="0" smtClean="0"/>
              <a:t>: your </a:t>
            </a:r>
            <a:r>
              <a:rPr lang="en-US" dirty="0"/>
              <a:t>own digital footprint may contribute to your online reputation. Your digital footprint can mean you don't have to repeatedly log in or submit personal details to web sites. </a:t>
            </a:r>
            <a:endParaRPr lang="en-US" dirty="0" smtClean="0"/>
          </a:p>
          <a:p>
            <a:pPr lvl="1"/>
            <a:r>
              <a:rPr lang="en-US" b="1" dirty="0" smtClean="0"/>
              <a:t>Costs</a:t>
            </a:r>
            <a:r>
              <a:rPr lang="en-US" dirty="0" smtClean="0"/>
              <a:t>: on </a:t>
            </a:r>
            <a:r>
              <a:rPr lang="en-US" dirty="0"/>
              <a:t>the other hand, your digital footprints may allow others to follow your actions, such as which web sites you use, what things you search for, and who is in your social circle. </a:t>
            </a:r>
            <a:endParaRPr lang="en-US" dirty="0"/>
          </a:p>
          <a:p>
            <a:endParaRPr lang="en-US" dirty="0"/>
          </a:p>
        </p:txBody>
      </p:sp>
    </p:spTree>
    <p:extLst>
      <p:ext uri="{BB962C8B-B14F-4D97-AF65-F5344CB8AC3E}">
        <p14:creationId xmlns:p14="http://schemas.microsoft.com/office/powerpoint/2010/main" val="497696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xfrm>
            <a:off x="838200" y="1825624"/>
            <a:ext cx="6806184" cy="5032375"/>
          </a:xfrm>
          <a:ln>
            <a:solidFill>
              <a:srgbClr val="FF0000"/>
            </a:solidFill>
          </a:ln>
        </p:spPr>
        <p:txBody>
          <a:bodyPr>
            <a:normAutofit lnSpcReduction="10000"/>
          </a:bodyPr>
          <a:lstStyle/>
          <a:p>
            <a:r>
              <a:rPr lang="en-US" dirty="0"/>
              <a:t>Our digital footprints are visible to organizations with whom we have no relationship, and over whom we often have no control. Many organizations also work behind the scenes to build profiles about us based on our digital footprints. </a:t>
            </a:r>
            <a:endParaRPr lang="en-US" dirty="0"/>
          </a:p>
          <a:p>
            <a:r>
              <a:rPr lang="en-US" dirty="0"/>
              <a:t>Most people are aware that when they share information about themselves on the Internet, such as with social networking services, and when they use on-line services, such as </a:t>
            </a:r>
            <a:r>
              <a:rPr lang="en-US" dirty="0" smtClean="0"/>
              <a:t>e-mail</a:t>
            </a:r>
            <a:r>
              <a:rPr lang="en-US" dirty="0"/>
              <a:t>, instant messaging, or voice calling, they have given up some control over their privacy. </a:t>
            </a:r>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8915" y="2496820"/>
            <a:ext cx="4463085" cy="3117596"/>
          </a:xfrm>
          <a:prstGeom prst="rect">
            <a:avLst/>
          </a:prstGeom>
        </p:spPr>
      </p:pic>
    </p:spTree>
    <p:extLst>
      <p:ext uri="{BB962C8B-B14F-4D97-AF65-F5344CB8AC3E}">
        <p14:creationId xmlns:p14="http://schemas.microsoft.com/office/powerpoint/2010/main" val="989059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a Digital Footprint?</a:t>
            </a:r>
            <a:endParaRPr lang="en-US" dirty="0"/>
          </a:p>
        </p:txBody>
      </p:sp>
      <p:sp>
        <p:nvSpPr>
          <p:cNvPr id="8" name="Content Placeholder 7"/>
          <p:cNvSpPr>
            <a:spLocks noGrp="1"/>
          </p:cNvSpPr>
          <p:nvPr>
            <p:ph idx="1"/>
          </p:nvPr>
        </p:nvSpPr>
        <p:spPr>
          <a:xfrm>
            <a:off x="838200" y="1825624"/>
            <a:ext cx="4666488" cy="4831207"/>
          </a:xfrm>
          <a:ln>
            <a:solidFill>
              <a:srgbClr val="FF0000"/>
            </a:solidFill>
          </a:ln>
        </p:spPr>
        <p:txBody>
          <a:bodyPr>
            <a:normAutofit lnSpcReduction="10000"/>
          </a:bodyPr>
          <a:lstStyle/>
          <a:p>
            <a:pPr marL="0" indent="0">
              <a:buNone/>
            </a:pPr>
            <a:r>
              <a:rPr lang="en-US" dirty="0" smtClean="0"/>
              <a:t>This </a:t>
            </a:r>
            <a:r>
              <a:rPr lang="en-US" dirty="0"/>
              <a:t>loss of control is frequently the result of </a:t>
            </a:r>
            <a:r>
              <a:rPr lang="en-US" b="1" dirty="0"/>
              <a:t>explicit </a:t>
            </a:r>
            <a:r>
              <a:rPr lang="en-US" b="1" dirty="0" smtClean="0"/>
              <a:t>acts, or active footprints</a:t>
            </a:r>
            <a:r>
              <a:rPr lang="en-US" dirty="0" smtClean="0"/>
              <a:t>: </a:t>
            </a:r>
            <a:r>
              <a:rPr lang="en-US" dirty="0"/>
              <a:t>making a Skype call, sharing something on Facebook, uploading pictures to Tumblr, sending an email to a Hotmail user. We may expect some privacy, but we know we’ve given something up, and we’ve left a clear imprint at each of these individual services. </a:t>
            </a:r>
            <a:endParaRPr lang="en-US" dirty="0"/>
          </a:p>
          <a:p>
            <a:endParaRPr lang="en-US" dirty="0"/>
          </a:p>
        </p:txBody>
      </p:sp>
      <p:pic>
        <p:nvPicPr>
          <p:cNvPr id="2050" name="Picture 2" descr="mage result for social media activ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2160" y="2290954"/>
            <a:ext cx="550164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711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4"/>
            <a:ext cx="10515600" cy="4831207"/>
          </a:xfrm>
          <a:ln>
            <a:solidFill>
              <a:srgbClr val="FF0000"/>
            </a:solidFill>
          </a:ln>
        </p:spPr>
        <p:txBody>
          <a:bodyPr>
            <a:normAutofit lnSpcReduction="10000"/>
          </a:bodyPr>
          <a:lstStyle/>
          <a:p>
            <a:r>
              <a:rPr lang="en-US" dirty="0"/>
              <a:t>Your visits to different service providers generate data about you that piles up at each </a:t>
            </a:r>
            <a:r>
              <a:rPr lang="en-US" dirty="0" smtClean="0"/>
              <a:t>location; these are </a:t>
            </a:r>
            <a:r>
              <a:rPr lang="en-US" b="1" dirty="0" smtClean="0"/>
              <a:t>implicit acts or passive footprints</a:t>
            </a:r>
            <a:r>
              <a:rPr lang="en-US" dirty="0" smtClean="0"/>
              <a:t>. </a:t>
            </a:r>
            <a:r>
              <a:rPr lang="en-US" dirty="0"/>
              <a:t>Service providers and other third parties exchange data about customer profiles and transaction statistics. This industry is a massive economic engine powering (and funding) much of the </a:t>
            </a:r>
            <a:r>
              <a:rPr lang="en-US" dirty="0" smtClean="0"/>
              <a:t>internet.</a:t>
            </a:r>
            <a:endParaRPr lang="en-US" dirty="0"/>
          </a:p>
          <a:p>
            <a:r>
              <a:rPr lang="en-US" dirty="0"/>
              <a:t>Over time, the technology to create profiles of Internet users has become increasingly sophisticated. Few users realize how extensive their digital footprints are, or how many third parties make up the complex ecosystem of data sharing and data monetization. </a:t>
            </a:r>
            <a:endParaRPr lang="en-US" dirty="0" smtClean="0"/>
          </a:p>
          <a:p>
            <a:r>
              <a:rPr lang="en-US" dirty="0"/>
              <a:t>Digital footprints should be a significant privacy concern for Internet users, because they can be used to track user actions and are a basis for “profiling” by online service providers and others. </a:t>
            </a:r>
            <a:endParaRPr lang="en-US" dirty="0"/>
          </a:p>
          <a:p>
            <a:endParaRPr lang="en-US" dirty="0"/>
          </a:p>
          <a:p>
            <a:endParaRPr lang="en-US" dirty="0"/>
          </a:p>
        </p:txBody>
      </p:sp>
    </p:spTree>
    <p:extLst>
      <p:ext uri="{BB962C8B-B14F-4D97-AF65-F5344CB8AC3E}">
        <p14:creationId xmlns:p14="http://schemas.microsoft.com/office/powerpoint/2010/main" val="1968185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The explicit footprints we leave as we participate in Internet conversations can be obvious to us, if we pay attention to them. </a:t>
            </a:r>
            <a:endParaRPr lang="en-US" dirty="0"/>
          </a:p>
          <a:p>
            <a:r>
              <a:rPr lang="en-US" dirty="0"/>
              <a:t>For instance, if you Tweet that you have just arrived in Sydney and the sunset is spectacular, those are quite explicit disclosures about where you are and when (assuming you're telling the truth). But what about the implicit footprints? </a:t>
            </a:r>
            <a:endParaRPr lang="en-US" dirty="0"/>
          </a:p>
          <a:p>
            <a:endParaRPr lang="en-US" dirty="0"/>
          </a:p>
          <a:p>
            <a:endParaRPr lang="en-US" dirty="0"/>
          </a:p>
        </p:txBody>
      </p:sp>
      <p:pic>
        <p:nvPicPr>
          <p:cNvPr id="4098"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118" y="2386330"/>
            <a:ext cx="3932682"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2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fontScale="92500"/>
          </a:bodyPr>
          <a:lstStyle/>
          <a:p>
            <a:pPr marL="0" indent="0">
              <a:buNone/>
            </a:pPr>
            <a:r>
              <a:rPr lang="en-US" dirty="0"/>
              <a:t>Each time you visit a web site, you reveal some information about yourself to the owner of the web site: your IP address, which may include your geographic location, your web browser type and operating system, and, often, the last web site you visited. These bits of information seem relatively innocuous and even fairly anonymous. If these are footprints, they are fairly light </a:t>
            </a:r>
            <a:r>
              <a:rPr lang="en-US" dirty="0" smtClean="0"/>
              <a:t>ones. In </a:t>
            </a:r>
            <a:r>
              <a:rPr lang="en-US" dirty="0"/>
              <a:t>fact, these footprints are “too” light for the purposes of some online service providers. </a:t>
            </a: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963" y="2061939"/>
            <a:ext cx="4799317" cy="4247422"/>
          </a:xfrm>
          <a:prstGeom prst="rect">
            <a:avLst/>
          </a:prstGeom>
        </p:spPr>
      </p:pic>
    </p:spTree>
    <p:extLst>
      <p:ext uri="{BB962C8B-B14F-4D97-AF65-F5344CB8AC3E}">
        <p14:creationId xmlns:p14="http://schemas.microsoft.com/office/powerpoint/2010/main" val="1830291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Internet </a:t>
            </a:r>
            <a:r>
              <a:rPr lang="en-US" dirty="0" smtClean="0"/>
              <a:t>services, </a:t>
            </a:r>
            <a:r>
              <a:rPr lang="en-US" dirty="0"/>
              <a:t>such as online commerce, social networking, and </a:t>
            </a:r>
            <a:r>
              <a:rPr lang="en-US" dirty="0" smtClean="0"/>
              <a:t>e-mail, </a:t>
            </a:r>
            <a:r>
              <a:rPr lang="en-US" dirty="0"/>
              <a:t>require that a web site be able to link up multiple interactions, such as putting a book in a shopping cart, and later clicking “Pay Now”. </a:t>
            </a:r>
            <a:endParaRPr lang="en-US" dirty="0"/>
          </a:p>
          <a:p>
            <a:r>
              <a:rPr lang="en-US" dirty="0"/>
              <a:t>They need to know when the person doing something now is the same person who did something previously – and often this is in the user's direct interest, too. </a:t>
            </a:r>
            <a:endParaRPr lang="en-US" dirty="0"/>
          </a:p>
          <a:p>
            <a:pPr marL="0" indent="0">
              <a:buNone/>
            </a:pPr>
            <a:endParaRPr lang="en-US" dirty="0"/>
          </a:p>
          <a:p>
            <a:pPr marL="0" indent="0">
              <a:buNone/>
            </a:pPr>
            <a:endParaRPr lang="en-US" dirty="0"/>
          </a:p>
          <a:p>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408" y="2286000"/>
            <a:ext cx="4114800" cy="3621023"/>
          </a:xfrm>
          <a:prstGeom prst="rect">
            <a:avLst/>
          </a:prstGeom>
        </p:spPr>
      </p:pic>
    </p:spTree>
    <p:extLst>
      <p:ext uri="{BB962C8B-B14F-4D97-AF65-F5344CB8AC3E}">
        <p14:creationId xmlns:p14="http://schemas.microsoft.com/office/powerpoint/2010/main" val="1805203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a:bodyPr>
          <a:lstStyle/>
          <a:p>
            <a:r>
              <a:rPr lang="en-US" dirty="0"/>
              <a:t>IP addresses won’t do the trick, because several people might be using the same IP address at the same time: something more is required. </a:t>
            </a:r>
            <a:endParaRPr lang="en-US" dirty="0" smtClean="0"/>
          </a:p>
          <a:p>
            <a:r>
              <a:rPr lang="en-US" dirty="0"/>
              <a:t>One solution to this problem is the </a:t>
            </a:r>
            <a:r>
              <a:rPr lang="en-US" dirty="0" smtClean="0"/>
              <a:t>cookie</a:t>
            </a:r>
            <a:r>
              <a:rPr lang="en-US" dirty="0"/>
              <a:t> </a:t>
            </a:r>
            <a:r>
              <a:rPr lang="en-US" dirty="0" smtClean="0"/>
              <a:t>(not of the edible variety….)</a:t>
            </a:r>
            <a:endParaRPr lang="en-US" dirty="0"/>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7595" y="1825625"/>
            <a:ext cx="5233065" cy="4483735"/>
          </a:xfrm>
          <a:prstGeom prst="rect">
            <a:avLst/>
          </a:prstGeom>
        </p:spPr>
      </p:pic>
    </p:spTree>
    <p:extLst>
      <p:ext uri="{BB962C8B-B14F-4D97-AF65-F5344CB8AC3E}">
        <p14:creationId xmlns:p14="http://schemas.microsoft.com/office/powerpoint/2010/main" val="842994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873496" cy="4483736"/>
          </a:xfrm>
          <a:ln>
            <a:solidFill>
              <a:srgbClr val="FF0000"/>
            </a:solidFill>
          </a:ln>
        </p:spPr>
        <p:txBody>
          <a:bodyPr>
            <a:normAutofit fontScale="77500" lnSpcReduction="20000"/>
          </a:bodyPr>
          <a:lstStyle/>
          <a:p>
            <a:r>
              <a:rPr lang="en-US" dirty="0"/>
              <a:t>A cookie is one way of tying multiple actions by a single user into one connected stream. </a:t>
            </a:r>
            <a:endParaRPr lang="en-US" dirty="0"/>
          </a:p>
          <a:p>
            <a:r>
              <a:rPr lang="en-US" dirty="0"/>
              <a:t>A cookie is an arbitrary string of letters and digits - something without any inherent meaning - that a web site sends to your web browser. </a:t>
            </a:r>
            <a:endParaRPr lang="en-US" dirty="0"/>
          </a:p>
          <a:p>
            <a:r>
              <a:rPr lang="en-US" dirty="0"/>
              <a:t>Digital footprints in the form of cookies are used to make the Internet more usable, and can also help make individual transactions more secure. </a:t>
            </a:r>
            <a:endParaRPr lang="en-US" dirty="0"/>
          </a:p>
          <a:p>
            <a:r>
              <a:rPr lang="en-US" dirty="0"/>
              <a:t>Transaction security decisions rely on a combination of factors, including cookies. Web developers have settled on cookies as one of the most convenient ways to add persistence and security to your web experience, which is why they are everywhere. </a:t>
            </a:r>
            <a:endParaRPr lang="en-US" dirty="0"/>
          </a:p>
          <a:p>
            <a:pPr marL="0" indent="0">
              <a:buNone/>
            </a:pPr>
            <a:endParaRPr lang="en-US" dirty="0"/>
          </a:p>
          <a:p>
            <a:pPr marL="0" indent="0">
              <a:buNone/>
            </a:pPr>
            <a:endParaRPr lang="en-US" dirty="0"/>
          </a:p>
          <a:p>
            <a:endParaRPr lang="en-US" dirty="0"/>
          </a:p>
          <a:p>
            <a:endParaRPr lang="en-US" dirty="0"/>
          </a:p>
        </p:txBody>
      </p:sp>
      <p:pic>
        <p:nvPicPr>
          <p:cNvPr id="8194" name="Picture 2" descr="mage result for tracking cooki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4384" y="2386330"/>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3593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013960" cy="2947543"/>
          </a:xfrm>
          <a:ln>
            <a:solidFill>
              <a:srgbClr val="FF0000"/>
            </a:solidFill>
          </a:ln>
        </p:spPr>
        <p:txBody>
          <a:bodyPr>
            <a:normAutofit/>
          </a:bodyPr>
          <a:lstStyle/>
          <a:p>
            <a:pPr marL="0" indent="0">
              <a:buNone/>
            </a:pPr>
            <a:r>
              <a:rPr lang="en-US" dirty="0"/>
              <a:t>Here’s a typical cookie. As you can see, it looks pretty meaningless. But, like any cookie, if you know how to interpret it, it contains useful and valuable data. </a:t>
            </a:r>
            <a:endParaRPr lang="en-US" dirty="0"/>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42324"/>
            <a:ext cx="5055704" cy="2930843"/>
          </a:xfrm>
          <a:prstGeom prst="rect">
            <a:avLst/>
          </a:prstGeom>
        </p:spPr>
      </p:pic>
    </p:spTree>
    <p:extLst>
      <p:ext uri="{BB962C8B-B14F-4D97-AF65-F5344CB8AC3E}">
        <p14:creationId xmlns:p14="http://schemas.microsoft.com/office/powerpoint/2010/main" val="1366193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4410456" cy="4849495"/>
          </a:xfrm>
          <a:ln>
            <a:solidFill>
              <a:srgbClr val="FF0000"/>
            </a:solidFill>
          </a:ln>
        </p:spPr>
        <p:txBody>
          <a:bodyPr>
            <a:normAutofit fontScale="92500" lnSpcReduction="20000"/>
          </a:bodyPr>
          <a:lstStyle/>
          <a:p>
            <a:pPr>
              <a:buFont typeface="Arial" charset="0"/>
              <a:buChar char="•"/>
            </a:pPr>
            <a:r>
              <a:rPr lang="en-US" dirty="0" smtClean="0"/>
              <a:t>Web </a:t>
            </a:r>
            <a:r>
              <a:rPr lang="en-US" dirty="0"/>
              <a:t>sites generally set a cookie in your browser at the instant when you first visit the site. The web site can store profile and preference information in the cookie. </a:t>
            </a:r>
            <a:endParaRPr lang="en-US" dirty="0" smtClean="0"/>
          </a:p>
          <a:p>
            <a:pPr>
              <a:buFont typeface="Arial" charset="0"/>
              <a:buChar char="•"/>
            </a:pPr>
            <a:r>
              <a:rPr lang="en-US" dirty="0"/>
              <a:t>Your web browser stores the cookie when requested, and then every time you revisit the web site, the web browser sends the cookie back to the web server. The browser stores the cookie behind the scenes, and then sends the cookie back to the web site every time you click. </a:t>
            </a:r>
            <a:endParaRPr lang="en-US" dirty="0"/>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10242" name="Picture 2" descr="mage result for cookie in brow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1504" y="1825624"/>
            <a:ext cx="1920240" cy="178530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7024" y="3645879"/>
            <a:ext cx="4700016" cy="3029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3740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452872" cy="4849495"/>
          </a:xfrm>
          <a:ln>
            <a:solidFill>
              <a:srgbClr val="FF0000"/>
            </a:solidFill>
          </a:ln>
        </p:spPr>
        <p:txBody>
          <a:bodyPr>
            <a:normAutofit fontScale="92500" lnSpcReduction="10000"/>
          </a:bodyPr>
          <a:lstStyle/>
          <a:p>
            <a:pPr marL="0" indent="0">
              <a:buNone/>
            </a:pPr>
            <a:r>
              <a:rPr lang="en-US" dirty="0"/>
              <a:t>One result is that the web site can stitch together your actions to improve your user experience—even if they’re separated by days, weeks, or months. Most users don’t think about it, but by default, their web browsers contain thousands of cookies, placed there by each web site they visit. However, this also means you’re leaving bigger and bigger footprints. Cookies don’t just link up transactions; they enable web sites to keep track of you every time you visit. </a:t>
            </a:r>
            <a:endParaRPr lang="en-US" dirty="0"/>
          </a:p>
          <a:p>
            <a:pPr marL="0" indent="0">
              <a:buNone/>
            </a:pPr>
            <a:r>
              <a:rPr lang="en-US" dirty="0" smtClean="0"/>
              <a:t> </a:t>
            </a:r>
            <a:endParaRPr lang="en-US" dirty="0"/>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10242" name="Picture 2" descr="mage result for cookie in brows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319" y="2169043"/>
            <a:ext cx="3837107" cy="3567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92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200" y="1825625"/>
            <a:ext cx="5452872" cy="4849495"/>
          </a:xfrm>
          <a:ln>
            <a:solidFill>
              <a:srgbClr val="FF0000"/>
            </a:solidFill>
          </a:ln>
        </p:spPr>
        <p:txBody>
          <a:bodyPr>
            <a:normAutofit/>
          </a:bodyPr>
          <a:lstStyle/>
          <a:p>
            <a:pPr marL="0" indent="0">
              <a:buNone/>
            </a:pPr>
            <a:r>
              <a:rPr lang="en-US" dirty="0"/>
              <a:t>If a service provider holds account information for you</a:t>
            </a:r>
            <a:r>
              <a:rPr lang="en-US" dirty="0" smtClean="0"/>
              <a:t>,</a:t>
            </a:r>
            <a:r>
              <a:rPr lang="en-US" dirty="0"/>
              <a:t> such as your email address, payment details, purchase history or other personal information, the cookie can be used to link this information and everything else you subsequently do on that service provider's site. </a:t>
            </a:r>
            <a:endParaRPr lang="en-US" dirty="0"/>
          </a:p>
          <a:p>
            <a:endParaRPr lang="en-US" dirty="0"/>
          </a:p>
          <a:p>
            <a:pPr marL="0" indent="0">
              <a:buNone/>
            </a:pPr>
            <a:r>
              <a:rPr lang="en-US" dirty="0" smtClean="0"/>
              <a:t> </a:t>
            </a:r>
            <a:endParaRPr lang="en-US" dirty="0"/>
          </a:p>
          <a:p>
            <a:pPr>
              <a:buFont typeface="Arial" charset="0"/>
              <a:buChar char="•"/>
            </a:pPr>
            <a:endParaRPr lang="en-US" dirty="0"/>
          </a:p>
          <a:p>
            <a:pPr marL="0" indent="0">
              <a:buNone/>
            </a:pPr>
            <a:endParaRPr lang="en-US" dirty="0"/>
          </a:p>
          <a:p>
            <a:pPr marL="0" indent="0">
              <a:buNone/>
            </a:pPr>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1708" y="2377440"/>
            <a:ext cx="4127500" cy="3419856"/>
          </a:xfrm>
          <a:prstGeom prst="rect">
            <a:avLst/>
          </a:prstGeom>
        </p:spPr>
      </p:pic>
    </p:spTree>
    <p:extLst>
      <p:ext uri="{BB962C8B-B14F-4D97-AF65-F5344CB8AC3E}">
        <p14:creationId xmlns:p14="http://schemas.microsoft.com/office/powerpoint/2010/main" val="10256279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Did We Start Leaving Such Big Footprints?</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0000" lnSpcReduction="20000"/>
          </a:bodyPr>
          <a:lstStyle/>
          <a:p>
            <a:pPr>
              <a:buFont typeface="Arial" charset="0"/>
              <a:buChar char="•"/>
            </a:pPr>
            <a:r>
              <a:rPr lang="en-US" dirty="0"/>
              <a:t>The concept of </a:t>
            </a:r>
            <a:r>
              <a:rPr lang="en-US" b="1" dirty="0" err="1"/>
              <a:t>linkability</a:t>
            </a:r>
            <a:r>
              <a:rPr lang="en-US" dirty="0"/>
              <a:t> is a key one in any analysis of online privacy, because </a:t>
            </a:r>
            <a:r>
              <a:rPr lang="en-US" dirty="0" err="1"/>
              <a:t>linkability</a:t>
            </a:r>
            <a:r>
              <a:rPr lang="en-US" dirty="0"/>
              <a:t> does more than almost anything else to erode users' ability to keep personal data within a single context, and thus to manage their own privacy. </a:t>
            </a:r>
            <a:endParaRPr lang="en-US" dirty="0"/>
          </a:p>
          <a:p>
            <a:pPr>
              <a:buFont typeface="Arial" charset="0"/>
              <a:buChar char="•"/>
            </a:pPr>
            <a:r>
              <a:rPr lang="en-US" dirty="0" smtClean="0"/>
              <a:t>Each </a:t>
            </a:r>
            <a:r>
              <a:rPr lang="en-US" dirty="0"/>
              <a:t>individual footprint is small, but when linked they can form a surprisingly complete profile about us. When web sites decide to share this information with each other, it becomes possible to build a profile for you, using raw data such as the web sites you’ve visited, the products you’ve bought or searched for, your address, and any other bit of information you’ve given to any cooperating web site: age, sex, health, marital status, employment, financial information ... the list is as long as everything you’ve ever shared on the Internet. </a:t>
            </a:r>
            <a:endParaRPr lang="en-US" dirty="0" smtClean="0"/>
          </a:p>
          <a:p>
            <a:pPr>
              <a:buFont typeface="Arial" charset="0"/>
              <a:buChar char="•"/>
            </a:pPr>
            <a:r>
              <a:rPr lang="en-US" dirty="0"/>
              <a:t>In fact, it is longer – because based on the raw data, profiling companies make </a:t>
            </a:r>
            <a:r>
              <a:rPr lang="en-US" dirty="0" smtClean="0"/>
              <a:t>inferences </a:t>
            </a:r>
            <a:r>
              <a:rPr lang="en-US" dirty="0"/>
              <a:t>about your habits, preferences, values, aspirations, and even your intentions and future </a:t>
            </a:r>
            <a:r>
              <a:rPr lang="en-US" dirty="0" err="1"/>
              <a:t>behaviour</a:t>
            </a:r>
            <a:r>
              <a:rPr lang="en-US" dirty="0"/>
              <a:t>. </a:t>
            </a: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360" y="2286000"/>
            <a:ext cx="4520184" cy="3419856"/>
          </a:xfrm>
          <a:prstGeom prst="rect">
            <a:avLst/>
          </a:prstGeom>
        </p:spPr>
      </p:pic>
    </p:spTree>
    <p:extLst>
      <p:ext uri="{BB962C8B-B14F-4D97-AF65-F5344CB8AC3E}">
        <p14:creationId xmlns:p14="http://schemas.microsoft.com/office/powerpoint/2010/main" val="1811223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85000" lnSpcReduction="20000"/>
          </a:bodyPr>
          <a:lstStyle/>
          <a:p>
            <a:r>
              <a:rPr lang="en-US" dirty="0"/>
              <a:t>Digital footprints would exist even if there was no commercial need for them, but the commercial side of the Internet has capitalized on the opportunity they represent. </a:t>
            </a:r>
            <a:endParaRPr lang="en-US" dirty="0" smtClean="0"/>
          </a:p>
          <a:p>
            <a:r>
              <a:rPr lang="en-US" dirty="0" smtClean="0"/>
              <a:t>The </a:t>
            </a:r>
            <a:r>
              <a:rPr lang="en-US" dirty="0"/>
              <a:t>heavy use of digital footprints to track users and customize content is an outgrowth of the basic economic bargain of the Internet. Because most of the infrastructure of the Internet is funded by marketing in some form, publishers and marketers exploit digital footprints to target their products at the most appropriate audience. </a:t>
            </a:r>
            <a:endParaRPr lang="en-US" dirty="0"/>
          </a:p>
          <a:p>
            <a:pPr>
              <a:buFont typeface="Arial" charset="0"/>
              <a:buChar char="•"/>
            </a:pPr>
            <a:r>
              <a:rPr lang="en-US" dirty="0"/>
              <a:t>Advertisers and marketers have grown dependent on the power digital footprints have given them to observe, link and mine data about Internet users. </a:t>
            </a: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417" y="2615184"/>
            <a:ext cx="3962400" cy="3147758"/>
          </a:xfrm>
          <a:prstGeom prst="rect">
            <a:avLst/>
          </a:prstGeom>
        </p:spPr>
      </p:pic>
    </p:spTree>
    <p:extLst>
      <p:ext uri="{BB962C8B-B14F-4D97-AF65-F5344CB8AC3E}">
        <p14:creationId xmlns:p14="http://schemas.microsoft.com/office/powerpoint/2010/main" val="621226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7500" lnSpcReduction="20000"/>
          </a:bodyPr>
          <a:lstStyle/>
          <a:p>
            <a:r>
              <a:rPr lang="en-US" dirty="0"/>
              <a:t>Online services are not truly free of charge, and never have been. </a:t>
            </a:r>
            <a:endParaRPr lang="en-US" dirty="0"/>
          </a:p>
          <a:p>
            <a:pPr>
              <a:buFont typeface="Arial" charset="0"/>
              <a:buChar char="•"/>
            </a:pPr>
            <a:r>
              <a:rPr lang="en-US" dirty="0"/>
              <a:t>A lot of the content and services seem to be free, in the sense that we don’t directly pay for them. </a:t>
            </a:r>
            <a:endParaRPr lang="en-US" dirty="0"/>
          </a:p>
          <a:p>
            <a:pPr>
              <a:buFont typeface="Arial" charset="0"/>
              <a:buChar char="•"/>
            </a:pPr>
            <a:r>
              <a:rPr lang="en-US" dirty="0"/>
              <a:t>There are </a:t>
            </a:r>
            <a:r>
              <a:rPr lang="en-US" dirty="0" smtClean="0"/>
              <a:t>exceptions - some </a:t>
            </a:r>
            <a:r>
              <a:rPr lang="en-US" dirty="0"/>
              <a:t>newspapers and magazines, </a:t>
            </a:r>
            <a:r>
              <a:rPr lang="en-US" dirty="0" smtClean="0"/>
              <a:t>streaming services (ex. Netflix, Spotify), </a:t>
            </a:r>
            <a:r>
              <a:rPr lang="en-US" dirty="0"/>
              <a:t>and chargeable information services such as industry analyst </a:t>
            </a:r>
            <a:r>
              <a:rPr lang="en-US" dirty="0" smtClean="0"/>
              <a:t>reports.</a:t>
            </a:r>
          </a:p>
          <a:p>
            <a:pPr>
              <a:buFont typeface="Arial" charset="0"/>
              <a:buChar char="•"/>
            </a:pPr>
            <a:r>
              <a:rPr lang="en-US" dirty="0" smtClean="0"/>
              <a:t>For the </a:t>
            </a:r>
            <a:r>
              <a:rPr lang="en-US" dirty="0"/>
              <a:t>most part, there is no apparent cost to view data on a web site, read someone’s blog, watch a video, post a picture, or join a social network. </a:t>
            </a:r>
            <a:endParaRPr lang="en-US" dirty="0" smtClean="0"/>
          </a:p>
          <a:p>
            <a:pPr>
              <a:buFont typeface="Arial" charset="0"/>
              <a:buChar char="•"/>
            </a:pPr>
            <a:r>
              <a:rPr lang="en-US" dirty="0" smtClean="0"/>
              <a:t>But </a:t>
            </a:r>
            <a:r>
              <a:rPr lang="en-US" dirty="0"/>
              <a:t>the word “apparent” is significant: even if we’re not paying </a:t>
            </a:r>
            <a:r>
              <a:rPr lang="en-US" dirty="0" smtClean="0"/>
              <a:t>directly, we </a:t>
            </a:r>
            <a:r>
              <a:rPr lang="en-US" dirty="0"/>
              <a:t>are paying indirectly. Someone has to fund the servers, the data centers, and the networks that underpin online service provision.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86" name="Picture 2" descr="mage result for f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576" y="2674937"/>
            <a:ext cx="4643628"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91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a:bodyPr>
          <a:lstStyle/>
          <a:p>
            <a:r>
              <a:rPr lang="en-US" dirty="0"/>
              <a:t>If you don't pay a subscription fee for a service or application, that service is funded by monetizing information about you, your social circle, and your collective interests and preferences. </a:t>
            </a:r>
            <a:endParaRPr lang="en-US" dirty="0"/>
          </a:p>
          <a:p>
            <a:r>
              <a:rPr lang="en-US" dirty="0"/>
              <a:t>However, even if you pay a subscription for a service, or a premium for an “</a:t>
            </a:r>
            <a:r>
              <a:rPr lang="en-US" dirty="0" smtClean="0"/>
              <a:t>ad-free</a:t>
            </a:r>
            <a:r>
              <a:rPr lang="en-US" dirty="0"/>
              <a:t>” version, it does not guarantee that your personal data is not collected and monetized.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2" name="Picture 4" descr="mage result for spotify subscription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4454" y="1825625"/>
            <a:ext cx="5290337" cy="4724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62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85000" lnSpcReduction="10000"/>
          </a:bodyPr>
          <a:lstStyle/>
          <a:p>
            <a:pPr>
              <a:buFont typeface="Arial" charset="0"/>
              <a:buChar char="•"/>
            </a:pPr>
            <a:r>
              <a:rPr lang="en-US" dirty="0"/>
              <a:t>For almost every Internet site, every time you look at a web page, someone has an interest in showing you an advertisement. </a:t>
            </a:r>
            <a:endParaRPr lang="en-US" dirty="0"/>
          </a:p>
          <a:p>
            <a:pPr>
              <a:buFont typeface="Arial" charset="0"/>
              <a:buChar char="•"/>
            </a:pPr>
            <a:r>
              <a:rPr lang="en-US" dirty="0"/>
              <a:t>The cost of delivering an advertisement on the Internet is very low compared to other mechanisms, such as billboards, newspapers and magazines. This means that consumers and the advertisers who want to reach them pay for most of the “free” content on the Internet— and leave a healthy profit </a:t>
            </a:r>
            <a:r>
              <a:rPr lang="en-US" dirty="0" smtClean="0"/>
              <a:t>margin </a:t>
            </a:r>
            <a:r>
              <a:rPr lang="en-US" dirty="0"/>
              <a:t>—</a:t>
            </a:r>
            <a:r>
              <a:rPr lang="en-US" dirty="0" smtClean="0"/>
              <a:t> </a:t>
            </a:r>
            <a:r>
              <a:rPr lang="en-US" dirty="0"/>
              <a:t>for someone. </a:t>
            </a:r>
            <a:endParaRPr lang="en-US" dirty="0" smtClean="0"/>
          </a:p>
          <a:p>
            <a:pPr>
              <a:buFont typeface="Arial" charset="0"/>
              <a:buChar char="•"/>
            </a:pPr>
            <a:r>
              <a:rPr lang="en-US" dirty="0"/>
              <a:t>This trade of your eyeballs for their servers, networks, and content is the essential economic bargain underlying most of the Internet. </a:t>
            </a:r>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136" y="2796032"/>
            <a:ext cx="4419063" cy="2964688"/>
          </a:xfrm>
          <a:prstGeom prst="rect">
            <a:avLst/>
          </a:prstGeom>
        </p:spPr>
      </p:pic>
    </p:spTree>
    <p:extLst>
      <p:ext uri="{BB962C8B-B14F-4D97-AF65-F5344CB8AC3E}">
        <p14:creationId xmlns:p14="http://schemas.microsoft.com/office/powerpoint/2010/main" val="5432121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77500" lnSpcReduction="20000"/>
          </a:bodyPr>
          <a:lstStyle/>
          <a:p>
            <a:pPr>
              <a:buFont typeface="Arial" charset="0"/>
              <a:buChar char="•"/>
            </a:pPr>
            <a:r>
              <a:rPr lang="en-US" dirty="0"/>
              <a:t>From </a:t>
            </a:r>
            <a:r>
              <a:rPr lang="en-US" u="sng" dirty="0"/>
              <a:t>the perspective of the marketers</a:t>
            </a:r>
            <a:r>
              <a:rPr lang="en-US" dirty="0"/>
              <a:t>, the Internet offers both opportunities and challenges. </a:t>
            </a:r>
            <a:endParaRPr lang="en-US" dirty="0" smtClean="0"/>
          </a:p>
          <a:p>
            <a:pPr lvl="1">
              <a:buFont typeface="Arial" charset="0"/>
              <a:buChar char="•"/>
            </a:pPr>
            <a:r>
              <a:rPr lang="en-US" dirty="0" smtClean="0"/>
              <a:t>The </a:t>
            </a:r>
            <a:r>
              <a:rPr lang="en-US" dirty="0"/>
              <a:t>opportunity is of cheap, direct access to receptive consumers. </a:t>
            </a:r>
            <a:endParaRPr lang="en-US" dirty="0" smtClean="0"/>
          </a:p>
          <a:p>
            <a:pPr lvl="1">
              <a:buFont typeface="Arial" charset="0"/>
              <a:buChar char="•"/>
            </a:pPr>
            <a:r>
              <a:rPr lang="en-US" dirty="0" smtClean="0"/>
              <a:t>The </a:t>
            </a:r>
            <a:r>
              <a:rPr lang="en-US" dirty="0"/>
              <a:t>challenge is that the Internet is so information-rich that it can be hard sorting the receptive consumers from the rest. </a:t>
            </a:r>
            <a:endParaRPr lang="en-US" dirty="0" smtClean="0"/>
          </a:p>
          <a:p>
            <a:pPr>
              <a:buFont typeface="Arial" charset="0"/>
              <a:buChar char="•"/>
            </a:pPr>
            <a:r>
              <a:rPr lang="en-US" dirty="0"/>
              <a:t>Maximizing return from the Internet requires a holistic view of the consumer. </a:t>
            </a:r>
            <a:endParaRPr lang="en-US" dirty="0"/>
          </a:p>
          <a:p>
            <a:pPr>
              <a:buFont typeface="Arial" charset="0"/>
              <a:buChar char="•"/>
            </a:pPr>
            <a:r>
              <a:rPr lang="en-US" dirty="0"/>
              <a:t>Given the diverse nature of the global market, advertisers and publishers who place their ads need to find out as much as they can about their audience. This helps them identify the right demography, the right language, the right product, the right time, and all the other factors that can help them target the consumers effectively.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984" y="3054096"/>
            <a:ext cx="4102100" cy="2286000"/>
          </a:xfrm>
          <a:prstGeom prst="rect">
            <a:avLst/>
          </a:prstGeom>
        </p:spPr>
      </p:pic>
    </p:spTree>
    <p:extLst>
      <p:ext uri="{BB962C8B-B14F-4D97-AF65-F5344CB8AC3E}">
        <p14:creationId xmlns:p14="http://schemas.microsoft.com/office/powerpoint/2010/main" val="17477840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fontScale="92500" lnSpcReduction="20000"/>
          </a:bodyPr>
          <a:lstStyle/>
          <a:p>
            <a:r>
              <a:rPr lang="en-US" dirty="0"/>
              <a:t>Online services collect data about what you </a:t>
            </a:r>
            <a:r>
              <a:rPr lang="en-US" dirty="0" smtClean="0"/>
              <a:t>do:</a:t>
            </a:r>
          </a:p>
          <a:p>
            <a:pPr lvl="1"/>
            <a:r>
              <a:rPr lang="en-US" dirty="0" smtClean="0"/>
              <a:t> </a:t>
            </a:r>
            <a:r>
              <a:rPr lang="en-US" dirty="0"/>
              <a:t>some of that data is used directly to improve your experience (for instance, language settings, or single sign-on</a:t>
            </a:r>
            <a:r>
              <a:rPr lang="en-US" dirty="0" smtClean="0"/>
              <a:t>).</a:t>
            </a:r>
          </a:p>
          <a:p>
            <a:pPr lvl="1"/>
            <a:r>
              <a:rPr lang="en-US" dirty="0" smtClean="0"/>
              <a:t>Other </a:t>
            </a:r>
            <a:r>
              <a:rPr lang="en-US" dirty="0"/>
              <a:t>pieces of data build up into profiles of you and the other consumers who resemble you in some way. </a:t>
            </a:r>
            <a:endParaRPr lang="en-US" dirty="0" smtClean="0"/>
          </a:p>
          <a:p>
            <a:r>
              <a:rPr lang="en-US" dirty="0" smtClean="0"/>
              <a:t>That </a:t>
            </a:r>
            <a:r>
              <a:rPr lang="en-US" dirty="0"/>
              <a:t>information, or inferences drawn from it, can be sold to third parties and used to decide what advertisements are most likely to influence you, and when. There may be no apparent connection between your visit to one web site and the advertisements you subsequently see, there or somewhere else.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3" y="2792190"/>
            <a:ext cx="3898900" cy="3099244"/>
          </a:xfrm>
          <a:prstGeom prst="rect">
            <a:avLst/>
          </a:prstGeom>
        </p:spPr>
      </p:pic>
    </p:spTree>
    <p:extLst>
      <p:ext uri="{BB962C8B-B14F-4D97-AF65-F5344CB8AC3E}">
        <p14:creationId xmlns:p14="http://schemas.microsoft.com/office/powerpoint/2010/main" val="11022015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What is the Economic Bargain for Internet Users? </a:t>
            </a:r>
            <a:endParaRPr lang="en-US" dirty="0"/>
          </a:p>
        </p:txBody>
      </p:sp>
      <p:sp>
        <p:nvSpPr>
          <p:cNvPr id="8" name="Content Placeholder 7"/>
          <p:cNvSpPr>
            <a:spLocks noGrp="1"/>
          </p:cNvSpPr>
          <p:nvPr>
            <p:ph idx="1"/>
          </p:nvPr>
        </p:nvSpPr>
        <p:spPr>
          <a:xfrm>
            <a:off x="838199" y="1825625"/>
            <a:ext cx="5705475" cy="5032375"/>
          </a:xfrm>
          <a:ln>
            <a:solidFill>
              <a:srgbClr val="FF0000"/>
            </a:solidFill>
          </a:ln>
        </p:spPr>
        <p:txBody>
          <a:bodyPr>
            <a:normAutofit lnSpcReduction="10000"/>
          </a:bodyPr>
          <a:lstStyle/>
          <a:p>
            <a:pPr marL="0" indent="0">
              <a:buNone/>
            </a:pPr>
            <a:r>
              <a:rPr lang="en-US" u="sng" dirty="0"/>
              <a:t>These are powerful forces</a:t>
            </a:r>
            <a:r>
              <a:rPr lang="en-US" dirty="0"/>
              <a:t>: advertisers' desire to customize ads to the audience; publishers' wish to charge the highest possible sum for showing someone an advertisement, and the incentive to track the buyer and maximize commercial return. They create an overwhelming incentive to collect, mine, </a:t>
            </a:r>
            <a:r>
              <a:rPr lang="en-US" dirty="0" smtClean="0"/>
              <a:t>re-sell </a:t>
            </a:r>
            <a:r>
              <a:rPr lang="en-US" dirty="0"/>
              <a:t>and monetize data about consumers, and power a commercial engine over which the individual consumer has little or no influence.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2932" y="2724912"/>
            <a:ext cx="3784600" cy="3218688"/>
          </a:xfrm>
          <a:prstGeom prst="rect">
            <a:avLst/>
          </a:prstGeom>
        </p:spPr>
      </p:pic>
    </p:spTree>
    <p:extLst>
      <p:ext uri="{BB962C8B-B14F-4D97-AF65-F5344CB8AC3E}">
        <p14:creationId xmlns:p14="http://schemas.microsoft.com/office/powerpoint/2010/main" val="17526363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5032375"/>
          </a:xfrm>
          <a:ln>
            <a:solidFill>
              <a:srgbClr val="FF0000"/>
            </a:solidFill>
          </a:ln>
        </p:spPr>
        <p:txBody>
          <a:bodyPr>
            <a:normAutofit lnSpcReduction="10000"/>
          </a:bodyPr>
          <a:lstStyle/>
          <a:p>
            <a:pPr>
              <a:buFont typeface="Arial" charset="0"/>
              <a:buChar char="•"/>
            </a:pPr>
            <a:r>
              <a:rPr lang="en-US" dirty="0"/>
              <a:t>One of the side effects of digital footprints is a loss of privacy and anonymity online. </a:t>
            </a:r>
            <a:endParaRPr lang="en-US" dirty="0"/>
          </a:p>
          <a:p>
            <a:pPr>
              <a:buFont typeface="Arial" charset="0"/>
              <a:buChar char="•"/>
            </a:pPr>
            <a:r>
              <a:rPr lang="en-US" dirty="0"/>
              <a:t>As we participate in various Internet activities, we leave behind evidence of what we’ve done, where we’ve been, what we’ve been thinking, who our friends and families are, and more. These footprints build up over time, and can become enormous. </a:t>
            </a:r>
            <a:endParaRPr lang="en-US" dirty="0"/>
          </a:p>
          <a:p>
            <a:pPr>
              <a:buFont typeface="Arial" charset="0"/>
              <a:buChar char="•"/>
            </a:pPr>
            <a:r>
              <a:rPr lang="en-US" dirty="0"/>
              <a:t>The implicit footprints we leave behind also can be used to track us, and to link information we have shared, in one context, into a larger and more complete profile that extends across the contextual boundaries of what we do online. The privacy implications of </a:t>
            </a:r>
            <a:r>
              <a:rPr lang="en-US" dirty="0" err="1"/>
              <a:t>linkability</a:t>
            </a:r>
            <a:r>
              <a:rPr lang="en-US" dirty="0"/>
              <a:t> are profound, because online </a:t>
            </a:r>
            <a:r>
              <a:rPr lang="en-US" dirty="0" err="1"/>
              <a:t>linkability</a:t>
            </a:r>
            <a:r>
              <a:rPr lang="en-US" dirty="0"/>
              <a:t> challenges some of our fundamental assumptions about how we preserve our privacy in the offline world.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603332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239257" cy="4776343"/>
          </a:xfrm>
          <a:ln>
            <a:solidFill>
              <a:srgbClr val="FF0000"/>
            </a:solidFill>
          </a:ln>
        </p:spPr>
        <p:txBody>
          <a:bodyPr>
            <a:normAutofit/>
          </a:bodyPr>
          <a:lstStyle/>
          <a:p>
            <a:pPr marL="0" indent="0">
              <a:buNone/>
            </a:pPr>
            <a:r>
              <a:rPr lang="en-US" dirty="0"/>
              <a:t>In an era of “big data” analytics, organizations—not just governments— are able to analyze huge amounts of data from our footprints and link it across multiple contexts.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533" y="2395728"/>
            <a:ext cx="3723267" cy="3657600"/>
          </a:xfrm>
          <a:prstGeom prst="rect">
            <a:avLst/>
          </a:prstGeom>
        </p:spPr>
      </p:pic>
    </p:spTree>
    <p:extLst>
      <p:ext uri="{BB962C8B-B14F-4D97-AF65-F5344CB8AC3E}">
        <p14:creationId xmlns:p14="http://schemas.microsoft.com/office/powerpoint/2010/main" val="7482828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5126843" cy="4776343"/>
          </a:xfrm>
          <a:ln>
            <a:solidFill>
              <a:srgbClr val="FF0000"/>
            </a:solidFill>
          </a:ln>
        </p:spPr>
        <p:txBody>
          <a:bodyPr>
            <a:normAutofit/>
          </a:bodyPr>
          <a:lstStyle/>
          <a:p>
            <a:pPr marL="0" indent="0">
              <a:buNone/>
            </a:pPr>
            <a:r>
              <a:rPr lang="en-US" dirty="0"/>
              <a:t>When an advertisement pops up on a web page for an object researched two days ago on a different site, it's a sign that someone has been sharing our activities with the advertiser. If we expected those two contexts to be separate, we are likely to feel that our privacy has been violated.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stretch>
            <a:fillRect/>
          </a:stretch>
        </p:blipFill>
        <p:spPr>
          <a:xfrm>
            <a:off x="6096000" y="2055813"/>
            <a:ext cx="5257800" cy="4418139"/>
          </a:xfrm>
          <a:prstGeom prst="rect">
            <a:avLst/>
          </a:prstGeom>
        </p:spPr>
      </p:pic>
    </p:spTree>
    <p:extLst>
      <p:ext uri="{BB962C8B-B14F-4D97-AF65-F5344CB8AC3E}">
        <p14:creationId xmlns:p14="http://schemas.microsoft.com/office/powerpoint/2010/main" val="463408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872" y="882904"/>
            <a:ext cx="10058400" cy="5194520"/>
          </a:xfrm>
          <a:prstGeom prst="rect">
            <a:avLst/>
          </a:prstGeom>
        </p:spPr>
      </p:pic>
    </p:spTree>
    <p:extLst>
      <p:ext uri="{BB962C8B-B14F-4D97-AF65-F5344CB8AC3E}">
        <p14:creationId xmlns:p14="http://schemas.microsoft.com/office/powerpoint/2010/main" val="523207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4776343"/>
          </a:xfrm>
          <a:ln>
            <a:solidFill>
              <a:srgbClr val="FF0000"/>
            </a:solidFill>
          </a:ln>
        </p:spPr>
        <p:txBody>
          <a:bodyPr>
            <a:normAutofit/>
          </a:bodyPr>
          <a:lstStyle/>
          <a:p>
            <a:pPr>
              <a:buFont typeface="Arial" charset="0"/>
              <a:buChar char="•"/>
            </a:pPr>
            <a:r>
              <a:rPr lang="en-US" dirty="0"/>
              <a:t>The Universal Declaration of Human Rights offers everyone a “right to privacy,” but there is no universal agreement how privacy works on the Internet. </a:t>
            </a:r>
            <a:endParaRPr lang="en-US" dirty="0"/>
          </a:p>
          <a:p>
            <a:pPr>
              <a:buFont typeface="Arial" charset="0"/>
              <a:buChar char="•"/>
            </a:pPr>
            <a:r>
              <a:rPr lang="en-US" dirty="0"/>
              <a:t>Privacy, like other human rights, is a social convention – and a subtle and complex one, at that. </a:t>
            </a:r>
            <a:endParaRPr lang="en-US" dirty="0"/>
          </a:p>
          <a:p>
            <a:r>
              <a:rPr lang="en-US" dirty="0"/>
              <a:t>The technology of online service delivery is still an immature and unwieldy way to express those subtleties in our digital lives. </a:t>
            </a:r>
            <a:endParaRPr lang="en-US" dirty="0"/>
          </a:p>
          <a:p>
            <a:r>
              <a:rPr lang="en-US" dirty="0"/>
              <a:t>Although the Internet and its associated commercial services happen to have developed in a particular way there is scope – and a pressing need – for improvement. </a:t>
            </a: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437753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10515601" cy="4776343"/>
          </a:xfrm>
          <a:ln>
            <a:solidFill>
              <a:srgbClr val="FF0000"/>
            </a:solidFill>
          </a:ln>
        </p:spPr>
        <p:txBody>
          <a:bodyPr>
            <a:normAutofit fontScale="92500"/>
          </a:bodyPr>
          <a:lstStyle/>
          <a:p>
            <a:r>
              <a:rPr lang="en-US" dirty="0"/>
              <a:t>In addition to privacy, there are other, related areas in which individuals' interests are potentially put at risk because of their digital footprints. One such area is anonymity; individuals may have a legitimate interest in going online without being obliged to identify themselves. </a:t>
            </a:r>
            <a:endParaRPr lang="en-US" dirty="0"/>
          </a:p>
          <a:p>
            <a:r>
              <a:rPr lang="en-US" dirty="0"/>
              <a:t>It takes very little information to tear the veil of anonymity. The linkages between digital footprints, IP addresses, phone numbers, e-commerce, and</a:t>
            </a:r>
            <a:br>
              <a:rPr lang="en-US" dirty="0"/>
            </a:br>
            <a:r>
              <a:rPr lang="en-US" dirty="0" smtClean="0"/>
              <a:t>online </a:t>
            </a:r>
            <a:r>
              <a:rPr lang="en-US" dirty="0"/>
              <a:t>activities all make it possible to ascribe “anonymous” actions to a real-world identity. </a:t>
            </a:r>
            <a:endParaRPr lang="en-US" dirty="0"/>
          </a:p>
          <a:p>
            <a:r>
              <a:rPr lang="en-US" dirty="0"/>
              <a:t>These links can often be made by parties whose activities run counter to the legitimate interests of the individual trying to remain anonymous. </a:t>
            </a: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714444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085115" cy="4575175"/>
          </a:xfrm>
          <a:ln>
            <a:solidFill>
              <a:srgbClr val="FF0000"/>
            </a:solidFill>
          </a:ln>
        </p:spPr>
        <p:txBody>
          <a:bodyPr>
            <a:normAutofit fontScale="92500" lnSpcReduction="20000"/>
          </a:bodyPr>
          <a:lstStyle/>
          <a:p>
            <a:r>
              <a:rPr lang="en-US" dirty="0"/>
              <a:t>It's not just about advertising. When footprints are shared between </a:t>
            </a:r>
            <a:r>
              <a:rPr lang="en-US" dirty="0" smtClean="0"/>
              <a:t>online </a:t>
            </a:r>
            <a:r>
              <a:rPr lang="en-US" dirty="0"/>
              <a:t>merchants for advertising purposes, the violation of privacy and reduction in anonymity might generally be little more than an annoyance</a:t>
            </a:r>
            <a:r>
              <a:rPr lang="en-US" dirty="0" smtClean="0"/>
              <a:t>.</a:t>
            </a:r>
          </a:p>
          <a:p>
            <a:r>
              <a:rPr lang="en-US" dirty="0" smtClean="0"/>
              <a:t> </a:t>
            </a:r>
            <a:r>
              <a:rPr lang="en-US" dirty="0"/>
              <a:t>However, the same data can be used for more malicious purposes - whether financial, criminal or official. Once data can be linked and matched to a specific identity, then there is a real risk that </a:t>
            </a:r>
            <a:r>
              <a:rPr lang="en-US" dirty="0" smtClean="0"/>
              <a:t>online </a:t>
            </a:r>
            <a:r>
              <a:rPr lang="en-US" dirty="0"/>
              <a:t>activities can have damaging consequences for the individual in question. </a:t>
            </a: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7650"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74" y="2451099"/>
            <a:ext cx="3971926"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4165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Are Digital Footprints a Problem?</a:t>
            </a:r>
            <a:endParaRPr lang="en-US" dirty="0"/>
          </a:p>
        </p:txBody>
      </p:sp>
      <p:sp>
        <p:nvSpPr>
          <p:cNvPr id="8" name="Content Placeholder 7"/>
          <p:cNvSpPr>
            <a:spLocks noGrp="1"/>
          </p:cNvSpPr>
          <p:nvPr>
            <p:ph idx="1"/>
          </p:nvPr>
        </p:nvSpPr>
        <p:spPr>
          <a:xfrm>
            <a:off x="838199" y="1825625"/>
            <a:ext cx="6085115" cy="4575175"/>
          </a:xfrm>
          <a:ln>
            <a:solidFill>
              <a:srgbClr val="FF0000"/>
            </a:solidFill>
          </a:ln>
        </p:spPr>
        <p:txBody>
          <a:bodyPr>
            <a:normAutofit/>
          </a:bodyPr>
          <a:lstStyle/>
          <a:p>
            <a:pPr marL="0" indent="0">
              <a:buNone/>
            </a:pPr>
            <a:r>
              <a:rPr lang="en-US" dirty="0"/>
              <a:t>As well as its potential impact on specific individuals, the loss of privacy and anonymity has a broader effect in the Internet at large. It reduces public trust in the Internet, inhibits freedom of expression and freedom of action in the online domain, and diminishes the Internet as an economic and social asset for everyone.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8674" name="Picture 2" descr="mage result for internet freed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1915" y="2508249"/>
            <a:ext cx="4201885" cy="320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2298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1" cy="4575175"/>
          </a:xfrm>
          <a:ln>
            <a:solidFill>
              <a:srgbClr val="FF0000"/>
            </a:solidFill>
          </a:ln>
        </p:spPr>
        <p:txBody>
          <a:bodyPr>
            <a:normAutofit/>
          </a:bodyPr>
          <a:lstStyle/>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9700" name="Picture 4" descr="mage result for person on phone person on 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314" y="2416629"/>
            <a:ext cx="5249635" cy="408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196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705476" cy="4447268"/>
          </a:xfrm>
          <a:ln>
            <a:solidFill>
              <a:srgbClr val="FF0000"/>
            </a:solidFill>
          </a:ln>
        </p:spPr>
        <p:txBody>
          <a:bodyPr>
            <a:normAutofit fontScale="92500" lnSpcReduction="20000"/>
          </a:bodyPr>
          <a:lstStyle/>
          <a:p>
            <a:pPr>
              <a:buFont typeface="Arial" charset="0"/>
              <a:buChar char="•"/>
            </a:pPr>
            <a:r>
              <a:rPr lang="en-US" dirty="0"/>
              <a:t>Smartphones and tablets tend to leave a very different footprint from laptops and desktop computers. </a:t>
            </a:r>
            <a:endParaRPr lang="en-US" dirty="0"/>
          </a:p>
          <a:p>
            <a:pPr>
              <a:buFont typeface="Arial" charset="0"/>
              <a:buChar char="•"/>
            </a:pPr>
            <a:r>
              <a:rPr lang="en-US" dirty="0"/>
              <a:t>Modern smartphones work in ways that create a more intrusive footprint. </a:t>
            </a:r>
            <a:endParaRPr lang="en-US" dirty="0"/>
          </a:p>
          <a:p>
            <a:pPr>
              <a:buFont typeface="Arial" charset="0"/>
              <a:buChar char="•"/>
            </a:pPr>
            <a:r>
              <a:rPr lang="en-US" dirty="0"/>
              <a:t>Apps connect directly to Internet services using specific interfaces. Control over which information is sent to other services/devices rests in the hands of the app developer, and is exposed to the end user only to the extent the developer permits. Mobile devices, in particular, also give users less ability to connect anonymously.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5137" y="2156732"/>
            <a:ext cx="4724591" cy="4447268"/>
          </a:xfrm>
          <a:prstGeom prst="rect">
            <a:avLst/>
          </a:prstGeom>
        </p:spPr>
      </p:pic>
    </p:spTree>
    <p:extLst>
      <p:ext uri="{BB962C8B-B14F-4D97-AF65-F5344CB8AC3E}">
        <p14:creationId xmlns:p14="http://schemas.microsoft.com/office/powerpoint/2010/main" val="8339653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410201" cy="4701268"/>
          </a:xfrm>
          <a:ln>
            <a:solidFill>
              <a:srgbClr val="FF0000"/>
            </a:solidFill>
          </a:ln>
        </p:spPr>
        <p:txBody>
          <a:bodyPr>
            <a:normAutofit fontScale="85000" lnSpcReduction="20000"/>
          </a:bodyPr>
          <a:lstStyle/>
          <a:p>
            <a:r>
              <a:rPr lang="en-US" dirty="0"/>
              <a:t>Smartphones generally are location-aware. This makes it’s possible for services to tag your activities to your location. Location services are often enabled by default, or included in a bundle of permissions the user is asked to grant when an app is installed. </a:t>
            </a:r>
            <a:endParaRPr lang="en-US" dirty="0"/>
          </a:p>
          <a:p>
            <a:r>
              <a:rPr lang="en-US" dirty="0"/>
              <a:t>The location data can be shared explicitly, if the application retrieves your location data and sends it to the Internet service, or implicitly – for instance if the pictures and videos you upload were tagged with the location, date and time they were taken. </a:t>
            </a:r>
            <a:endParaRPr lang="en-US" dirty="0"/>
          </a:p>
          <a:p>
            <a:r>
              <a:rPr lang="en-US" dirty="0"/>
              <a:t>It is reckoned that 4-6 items of location data are enough to identify any given user uniquely.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3674" y="2387600"/>
            <a:ext cx="4810125" cy="4114800"/>
          </a:xfrm>
          <a:prstGeom prst="rect">
            <a:avLst/>
          </a:prstGeom>
        </p:spPr>
      </p:pic>
    </p:spTree>
    <p:extLst>
      <p:ext uri="{BB962C8B-B14F-4D97-AF65-F5344CB8AC3E}">
        <p14:creationId xmlns:p14="http://schemas.microsoft.com/office/powerpoint/2010/main" val="19029857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410201" cy="4701268"/>
          </a:xfrm>
          <a:ln>
            <a:solidFill>
              <a:srgbClr val="FF0000"/>
            </a:solidFill>
          </a:ln>
        </p:spPr>
        <p:txBody>
          <a:bodyPr>
            <a:normAutofit fontScale="77500" lnSpcReduction="20000"/>
          </a:bodyPr>
          <a:lstStyle/>
          <a:p>
            <a:r>
              <a:rPr lang="en-US" dirty="0"/>
              <a:t>Smartphones are designed as very personal devices, and contain multiple unique identifiers, including the </a:t>
            </a:r>
            <a:r>
              <a:rPr lang="en-US" b="1" dirty="0"/>
              <a:t>IMEI</a:t>
            </a:r>
            <a:r>
              <a:rPr lang="en-US" dirty="0"/>
              <a:t> (International Mobile Station Equipment Identity), the </a:t>
            </a:r>
            <a:r>
              <a:rPr lang="en-US" b="1" dirty="0"/>
              <a:t>SIM card serial number</a:t>
            </a:r>
            <a:r>
              <a:rPr lang="en-US" dirty="0"/>
              <a:t>, the </a:t>
            </a:r>
            <a:r>
              <a:rPr lang="en-US" b="1" dirty="0"/>
              <a:t>phone number </a:t>
            </a:r>
            <a:r>
              <a:rPr lang="en-US" dirty="0"/>
              <a:t>itself, of course, and now usually a </a:t>
            </a:r>
            <a:r>
              <a:rPr lang="en-US" b="1" dirty="0"/>
              <a:t>MAC address</a:t>
            </a:r>
            <a:r>
              <a:rPr lang="en-US" dirty="0"/>
              <a:t>, </a:t>
            </a:r>
            <a:r>
              <a:rPr lang="en-US" b="1" dirty="0"/>
              <a:t>Bluetooth identifier</a:t>
            </a:r>
            <a:r>
              <a:rPr lang="en-US" dirty="0"/>
              <a:t>, and so on. Your mobile phone carrier can link your all your subscriber details (name, address, payment details </a:t>
            </a:r>
            <a:r>
              <a:rPr lang="en-US" dirty="0" err="1"/>
              <a:t>etc</a:t>
            </a:r>
            <a:r>
              <a:rPr lang="en-US" dirty="0"/>
              <a:t>) with all of your Internet activities, bridging the physical and virtual worlds. </a:t>
            </a:r>
            <a:endParaRPr lang="en-US" dirty="0"/>
          </a:p>
          <a:p>
            <a:r>
              <a:rPr lang="en-US" dirty="0"/>
              <a:t>Because many countries now require some type of identification to register all mobile phone subscribers, it becomes simple for third parties, such as law enforcement agencies, to link Internet activity to a particular smartphone and thus to an individual user.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599" y="2387600"/>
            <a:ext cx="4216400" cy="4267200"/>
          </a:xfrm>
          <a:prstGeom prst="rect">
            <a:avLst/>
          </a:prstGeom>
        </p:spPr>
      </p:pic>
    </p:spTree>
    <p:extLst>
      <p:ext uri="{BB962C8B-B14F-4D97-AF65-F5344CB8AC3E}">
        <p14:creationId xmlns:p14="http://schemas.microsoft.com/office/powerpoint/2010/main" val="1616162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1" cy="3786868"/>
          </a:xfrm>
          <a:ln>
            <a:solidFill>
              <a:srgbClr val="FF0000"/>
            </a:solidFill>
          </a:ln>
        </p:spPr>
        <p:txBody>
          <a:bodyPr>
            <a:normAutofit lnSpcReduction="10000"/>
          </a:bodyPr>
          <a:lstStyle/>
          <a:p>
            <a:pPr>
              <a:buFont typeface="Arial" charset="0"/>
              <a:buChar char="•"/>
            </a:pPr>
            <a:r>
              <a:rPr lang="en-US" dirty="0"/>
              <a:t>Mobile devices are not unique in identifying the subscriber. The same principle of some type of authentication and registration applies to payment, banking, and Internet services, making linkage between on-line and real-world activities easy for anyone who has access to the registration data. </a:t>
            </a:r>
            <a:endParaRPr lang="en-US" dirty="0"/>
          </a:p>
          <a:p>
            <a:pPr>
              <a:buFont typeface="Arial" charset="0"/>
              <a:buChar char="•"/>
            </a:pPr>
            <a:r>
              <a:rPr lang="en-US" dirty="0"/>
              <a:t>What may then distinguish the two cases is the extent to which a given country's laws control service providers' </a:t>
            </a:r>
            <a:r>
              <a:rPr lang="en-US" dirty="0" err="1"/>
              <a:t>behaviour</a:t>
            </a:r>
            <a:r>
              <a:rPr lang="en-US" dirty="0"/>
              <a:t>. This may be in the form of privacy regulations that apply to a specific industry (e.g. financial services), or to the use of personally identifiable data regardless of which industry is involved.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92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4572001" cy="4447268"/>
          </a:xfrm>
          <a:ln>
            <a:solidFill>
              <a:srgbClr val="FF0000"/>
            </a:solidFill>
          </a:ln>
        </p:spPr>
        <p:txBody>
          <a:bodyPr>
            <a:normAutofit fontScale="77500" lnSpcReduction="20000"/>
          </a:bodyPr>
          <a:lstStyle/>
          <a:p>
            <a:pPr>
              <a:buFont typeface="Arial" charset="0"/>
              <a:buChar char="•"/>
            </a:pPr>
            <a:r>
              <a:rPr lang="en-US" dirty="0"/>
              <a:t>Smartphone vendors, generally implement controls over whether location data are shared, and to block the use of device-specific identifiers by applications. This is not something over which the user has control. </a:t>
            </a:r>
            <a:endParaRPr lang="en-US" dirty="0" smtClean="0"/>
          </a:p>
          <a:p>
            <a:pPr>
              <a:buFont typeface="Arial" charset="0"/>
              <a:buChar char="•"/>
            </a:pPr>
            <a:r>
              <a:rPr lang="en-US" dirty="0"/>
              <a:t>Some controls over sensitive information, however, are based on settings at the device level, and others at the application level. These capabilities vary significantly by smartphone platform; so does the level to which they are documented, and the ease with which the average user can discover and manage them.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842" name="Picture 2" descr="mage result for smartphone vendors location 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4762" y="1995169"/>
            <a:ext cx="2333625" cy="477039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5846" name="Picture 6" descr="mage result for smartphone vendors location servi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1800" y="1988680"/>
            <a:ext cx="2257764" cy="461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9013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4572001" cy="4447268"/>
          </a:xfrm>
          <a:ln>
            <a:solidFill>
              <a:srgbClr val="FF0000"/>
            </a:solidFill>
          </a:ln>
        </p:spPr>
        <p:txBody>
          <a:bodyPr>
            <a:normAutofit/>
          </a:bodyPr>
          <a:lstStyle/>
          <a:p>
            <a:pPr marL="0" indent="0">
              <a:buNone/>
            </a:pPr>
            <a:r>
              <a:rPr lang="en-US" dirty="0"/>
              <a:t>But once a user starts taking tagged pictures, or gives permission to a newly installed application to see location information, the permission granted to the application is rarely revisited.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7896" name="Picture 8"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399" y="2618241"/>
            <a:ext cx="4581525" cy="352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852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0" cy="4447268"/>
          </a:xfrm>
          <a:ln>
            <a:solidFill>
              <a:srgbClr val="FF0000"/>
            </a:solidFill>
          </a:ln>
        </p:spPr>
        <p:txBody>
          <a:bodyPr>
            <a:normAutofit/>
          </a:bodyPr>
          <a:lstStyle/>
          <a:p>
            <a:r>
              <a:rPr lang="en-US" dirty="0"/>
              <a:t>Even a diligent consumer who regularly checks their privacy preferences is sharing more information than they have permitted. </a:t>
            </a:r>
            <a:endParaRPr lang="en-US" dirty="0"/>
          </a:p>
          <a:p>
            <a:pPr>
              <a:buFont typeface="Arial" charset="0"/>
              <a:buChar char="•"/>
            </a:pPr>
            <a:r>
              <a:rPr lang="en-US" dirty="0"/>
              <a:t>For example, simply turning on a mobile phone allows the carrier to locate the phone to a certain degree of accuracy. And if someone else “tags” you in a photograph they’ve uploaded to a social network, your location at a particular date and time have just been shared on the Internet by your friends—even if your own smartphone is switched off and lying on the kitchen table at home. </a:t>
            </a: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255166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10515600" cy="4447268"/>
          </a:xfrm>
          <a:ln>
            <a:solidFill>
              <a:srgbClr val="FF0000"/>
            </a:solidFill>
          </a:ln>
        </p:spPr>
        <p:txBody>
          <a:bodyPr>
            <a:normAutofit fontScale="92500" lnSpcReduction="20000"/>
          </a:bodyPr>
          <a:lstStyle/>
          <a:p>
            <a:r>
              <a:rPr lang="en-US" dirty="0"/>
              <a:t>In some cases, the device vendor may have access to sensitive and private information on the smartphone. </a:t>
            </a:r>
            <a:endParaRPr lang="en-US" dirty="0"/>
          </a:p>
          <a:p>
            <a:r>
              <a:rPr lang="en-US" dirty="0"/>
              <a:t>An individual's privacy can be affected by the actions of many other entities. </a:t>
            </a:r>
            <a:endParaRPr lang="en-US" dirty="0" smtClean="0"/>
          </a:p>
          <a:p>
            <a:r>
              <a:rPr lang="en-US" dirty="0"/>
              <a:t>E</a:t>
            </a:r>
            <a:r>
              <a:rPr lang="en-US" dirty="0" smtClean="0"/>
              <a:t>ntities </a:t>
            </a:r>
            <a:r>
              <a:rPr lang="en-US" dirty="0"/>
              <a:t>that may affect an individual’s privacy while using a mobile </a:t>
            </a:r>
            <a:r>
              <a:rPr lang="en-US" dirty="0" smtClean="0"/>
              <a:t>device</a:t>
            </a:r>
            <a:r>
              <a:rPr lang="en-US" dirty="0"/>
              <a:t> </a:t>
            </a:r>
            <a:r>
              <a:rPr lang="en-US" dirty="0" smtClean="0"/>
              <a:t>include: 	</a:t>
            </a:r>
          </a:p>
          <a:p>
            <a:pPr lvl="1"/>
            <a:r>
              <a:rPr lang="en-US" dirty="0" smtClean="0"/>
              <a:t>Device/smartphone </a:t>
            </a:r>
            <a:r>
              <a:rPr lang="en-US" dirty="0"/>
              <a:t>vendor, </a:t>
            </a:r>
            <a:endParaRPr lang="en-US" dirty="0" smtClean="0"/>
          </a:p>
          <a:p>
            <a:pPr lvl="1"/>
            <a:r>
              <a:rPr lang="en-US" dirty="0" smtClean="0"/>
              <a:t>App </a:t>
            </a:r>
            <a:r>
              <a:rPr lang="en-US" dirty="0"/>
              <a:t>developer</a:t>
            </a:r>
            <a:r>
              <a:rPr lang="en-US" dirty="0" smtClean="0"/>
              <a:t>,</a:t>
            </a:r>
          </a:p>
          <a:p>
            <a:pPr lvl="1"/>
            <a:r>
              <a:rPr lang="en-US" dirty="0" smtClean="0"/>
              <a:t>Network </a:t>
            </a:r>
            <a:r>
              <a:rPr lang="en-US" dirty="0"/>
              <a:t>operator, </a:t>
            </a:r>
            <a:endParaRPr lang="en-US" dirty="0" smtClean="0"/>
          </a:p>
          <a:p>
            <a:pPr lvl="1"/>
            <a:r>
              <a:rPr lang="en-US" dirty="0" smtClean="0"/>
              <a:t>Operating </a:t>
            </a:r>
            <a:r>
              <a:rPr lang="en-US" dirty="0"/>
              <a:t>system developer, </a:t>
            </a:r>
            <a:endParaRPr lang="en-US" dirty="0" smtClean="0"/>
          </a:p>
          <a:p>
            <a:pPr lvl="1"/>
            <a:r>
              <a:rPr lang="en-US" dirty="0" smtClean="0"/>
              <a:t>Internet </a:t>
            </a:r>
            <a:r>
              <a:rPr lang="en-US" dirty="0"/>
              <a:t>Service Provider (ISP</a:t>
            </a:r>
            <a:r>
              <a:rPr lang="en-US" dirty="0" smtClean="0"/>
              <a:t>),</a:t>
            </a:r>
          </a:p>
          <a:p>
            <a:pPr lvl="1"/>
            <a:r>
              <a:rPr lang="en-US" dirty="0" smtClean="0"/>
              <a:t> </a:t>
            </a:r>
            <a:r>
              <a:rPr lang="en-US" dirty="0"/>
              <a:t>Online service provider (e.g. retailer, social network), </a:t>
            </a:r>
            <a:endParaRPr lang="en-US" dirty="0" smtClean="0"/>
          </a:p>
          <a:p>
            <a:pPr lvl="1"/>
            <a:r>
              <a:rPr lang="en-US" dirty="0" smtClean="0"/>
              <a:t>Friend/acquaintance</a:t>
            </a:r>
            <a:r>
              <a:rPr lang="en-US" dirty="0"/>
              <a:t>... </a:t>
            </a:r>
            <a:endParaRPr lang="en-US" dirty="0" smtClean="0"/>
          </a:p>
          <a:p>
            <a:pPr lvl="1"/>
            <a:r>
              <a:rPr lang="en-US" dirty="0" smtClean="0"/>
              <a:t>or </a:t>
            </a:r>
            <a:r>
              <a:rPr lang="en-US" dirty="0"/>
              <a:t>their app, and/or Other device. </a:t>
            </a:r>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0829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8" y="2156732"/>
            <a:ext cx="6172201" cy="4447268"/>
          </a:xfrm>
          <a:ln>
            <a:solidFill>
              <a:srgbClr val="FF0000"/>
            </a:solidFill>
          </a:ln>
        </p:spPr>
        <p:txBody>
          <a:bodyPr>
            <a:normAutofit fontScale="70000" lnSpcReduction="20000"/>
          </a:bodyPr>
          <a:lstStyle/>
          <a:p>
            <a:r>
              <a:rPr lang="en-US" dirty="0"/>
              <a:t>Users of desktop computers and laptops primarily leave footprints via their web browser. </a:t>
            </a:r>
            <a:endParaRPr lang="en-US" dirty="0"/>
          </a:p>
          <a:p>
            <a:r>
              <a:rPr lang="en-US" dirty="0"/>
              <a:t>The standard web browser is very different from the applications that smartphones and tablets use. </a:t>
            </a:r>
            <a:endParaRPr lang="en-US" dirty="0"/>
          </a:p>
          <a:p>
            <a:r>
              <a:rPr lang="en-US" dirty="0"/>
              <a:t>The comparatively mature controls offered by browsers themselves, or by supplementary plug-ins, make it easier for the end user to control what is shared, and to clear out identifying information such as cookies that might otherwise reduce personal </a:t>
            </a:r>
            <a:r>
              <a:rPr lang="en-US" dirty="0" smtClean="0"/>
              <a:t>privacy </a:t>
            </a:r>
          </a:p>
          <a:p>
            <a:r>
              <a:rPr lang="en-US" dirty="0"/>
              <a:t>Thus, as of now, desktop computers do have a privacy edge over smartphones. But they won’t be able to keep it for long. </a:t>
            </a:r>
            <a:endParaRPr lang="en-US" dirty="0"/>
          </a:p>
          <a:p>
            <a:r>
              <a:rPr lang="en-US" dirty="0"/>
              <a:t>As user expectations are increasingly driven by the smartphone/tablet experience, the pressure is on for operating systems such as Windows 8 to act more like a smartphone than a 'traditional' desktop computer - with the same potential loss of user control and privacy. </a:t>
            </a:r>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64" name="Picture 4" descr="mage result for plugins to block cook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399" y="2156732"/>
            <a:ext cx="5072063" cy="4447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718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Do Different Devices Make Different Digital Footprints?</a:t>
            </a:r>
            <a:endParaRPr lang="en-US" dirty="0"/>
          </a:p>
        </p:txBody>
      </p:sp>
      <p:sp>
        <p:nvSpPr>
          <p:cNvPr id="8" name="Content Placeholder 7"/>
          <p:cNvSpPr>
            <a:spLocks noGrp="1"/>
          </p:cNvSpPr>
          <p:nvPr>
            <p:ph idx="1"/>
          </p:nvPr>
        </p:nvSpPr>
        <p:spPr>
          <a:xfrm>
            <a:off x="838199" y="2156732"/>
            <a:ext cx="5257802" cy="4447268"/>
          </a:xfrm>
          <a:ln>
            <a:solidFill>
              <a:srgbClr val="FF0000"/>
            </a:solidFill>
          </a:ln>
        </p:spPr>
        <p:txBody>
          <a:bodyPr>
            <a:normAutofit fontScale="85000" lnSpcReduction="20000"/>
          </a:bodyPr>
          <a:lstStyle/>
          <a:p>
            <a:r>
              <a:rPr lang="en-US" dirty="0"/>
              <a:t>Internet users concerned about the digital footprints left by their smartphones need to take an active role in managing their privacy settings. </a:t>
            </a:r>
            <a:endParaRPr lang="en-US" dirty="0"/>
          </a:p>
          <a:p>
            <a:r>
              <a:rPr lang="en-US" dirty="0"/>
              <a:t>The task of carefully monitoring and controlling privacy poses a significant overhead and may be more complex than many smartphone users expect. The challenge for all of us, as consumers and users, is to recognize the value of our personal information and our privacy: only by adjusting our values and, as a result, our </a:t>
            </a:r>
            <a:r>
              <a:rPr lang="en-US" dirty="0" err="1"/>
              <a:t>behaviour</a:t>
            </a:r>
            <a:r>
              <a:rPr lang="en-US" dirty="0"/>
              <a:t>, can we hope to make better, sustainable decisions about privacy. </a:t>
            </a:r>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3676" y="2097084"/>
            <a:ext cx="4810124" cy="4506915"/>
          </a:xfrm>
          <a:prstGeom prst="rect">
            <a:avLst/>
          </a:prstGeom>
        </p:spPr>
      </p:pic>
    </p:spTree>
    <p:extLst>
      <p:ext uri="{BB962C8B-B14F-4D97-AF65-F5344CB8AC3E}">
        <p14:creationId xmlns:p14="http://schemas.microsoft.com/office/powerpoint/2010/main" val="3283631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r>
              <a:rPr lang="en-US" dirty="0" smtClean="0"/>
              <a:t>Managing your digital footprint takes thought, time, and effort</a:t>
            </a:r>
          </a:p>
          <a:p>
            <a:r>
              <a:rPr lang="en-US" dirty="0"/>
              <a:t>We have to struggle against our own inertia in the face of convenient but privacy-eroding defaults, and against the concerted, persistent efforts of </a:t>
            </a:r>
            <a:r>
              <a:rPr lang="en-US" dirty="0" smtClean="0"/>
              <a:t>organizations </a:t>
            </a:r>
            <a:r>
              <a:rPr lang="en-US" dirty="0"/>
              <a:t>who have a financial interest in persuading us to sacrifice our privacy in the interest of their profit. </a:t>
            </a: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3098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r>
              <a:rPr lang="en-US" b="1" dirty="0"/>
              <a:t>There are four levels at which you can choose to manage and control your digital </a:t>
            </a:r>
            <a:r>
              <a:rPr lang="en-US" b="1" dirty="0" smtClean="0"/>
              <a:t>footprints</a:t>
            </a:r>
            <a:r>
              <a:rPr lang="en-US" b="1" dirty="0"/>
              <a:t>:</a:t>
            </a:r>
          </a:p>
          <a:p>
            <a:pPr lvl="1"/>
            <a:r>
              <a:rPr lang="en-US" dirty="0" smtClean="0"/>
              <a:t>First </a:t>
            </a:r>
            <a:r>
              <a:rPr lang="en-US" dirty="0" smtClean="0">
                <a:sym typeface="Wingdings"/>
              </a:rPr>
              <a:t> </a:t>
            </a:r>
            <a:r>
              <a:rPr lang="en-US" dirty="0" smtClean="0"/>
              <a:t> </a:t>
            </a:r>
            <a:r>
              <a:rPr lang="en-US" dirty="0"/>
              <a:t>Improve your understanding of the basic </a:t>
            </a:r>
            <a:r>
              <a:rPr lang="en-US" dirty="0" smtClean="0"/>
              <a:t>issues</a:t>
            </a:r>
          </a:p>
          <a:p>
            <a:pPr lvl="1"/>
            <a:r>
              <a:rPr lang="en-US" dirty="0" smtClean="0"/>
              <a:t>Second</a:t>
            </a:r>
            <a:r>
              <a:rPr lang="en-US" dirty="0"/>
              <a:t> </a:t>
            </a:r>
            <a:r>
              <a:rPr lang="en-US" dirty="0" smtClean="0">
                <a:sym typeface="Wingdings"/>
              </a:rPr>
              <a:t></a:t>
            </a:r>
            <a:r>
              <a:rPr lang="en-US" dirty="0" smtClean="0"/>
              <a:t> </a:t>
            </a:r>
            <a:r>
              <a:rPr lang="en-US" dirty="0"/>
              <a:t>Develop your “basic hygiene” </a:t>
            </a:r>
            <a:r>
              <a:rPr lang="en-US" dirty="0" smtClean="0"/>
              <a:t>habits</a:t>
            </a:r>
          </a:p>
          <a:p>
            <a:pPr lvl="1"/>
            <a:r>
              <a:rPr lang="en-US" dirty="0" smtClean="0"/>
              <a:t>Third </a:t>
            </a:r>
            <a:r>
              <a:rPr lang="en-US" dirty="0" smtClean="0">
                <a:sym typeface="Wingdings"/>
              </a:rPr>
              <a:t> </a:t>
            </a:r>
            <a:r>
              <a:rPr lang="en-US" dirty="0" smtClean="0"/>
              <a:t>Become </a:t>
            </a:r>
            <a:r>
              <a:rPr lang="en-US" dirty="0"/>
              <a:t>a sophisticated user of your online tools and </a:t>
            </a:r>
            <a:r>
              <a:rPr lang="en-US" dirty="0" smtClean="0"/>
              <a:t>services</a:t>
            </a:r>
            <a:endParaRPr lang="en-US" dirty="0"/>
          </a:p>
          <a:p>
            <a:pPr lvl="1"/>
            <a:r>
              <a:rPr lang="en-US" dirty="0" smtClean="0"/>
              <a:t>Fourth </a:t>
            </a:r>
            <a:r>
              <a:rPr lang="en-US" dirty="0" smtClean="0">
                <a:sym typeface="Wingdings"/>
              </a:rPr>
              <a:t> </a:t>
            </a:r>
            <a:r>
              <a:rPr lang="en-US" dirty="0" smtClean="0"/>
              <a:t>Find </a:t>
            </a:r>
            <a:r>
              <a:rPr lang="en-US" dirty="0"/>
              <a:t>and use specific privacy-enhancing </a:t>
            </a:r>
            <a:r>
              <a:rPr lang="en-US" dirty="0" smtClean="0"/>
              <a:t>tools</a:t>
            </a: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4822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a:bodyPr>
          <a:lstStyle/>
          <a:p>
            <a:pPr marL="0" indent="0">
              <a:buNone/>
            </a:pPr>
            <a:r>
              <a:rPr lang="en-US" dirty="0" smtClean="0"/>
              <a:t>1) Improve </a:t>
            </a:r>
            <a:r>
              <a:rPr lang="en-US" dirty="0"/>
              <a:t>your understanding of the basic </a:t>
            </a:r>
            <a:r>
              <a:rPr lang="en-US" dirty="0" smtClean="0"/>
              <a:t>issues.</a:t>
            </a:r>
          </a:p>
          <a:p>
            <a:r>
              <a:rPr lang="en-US" dirty="0"/>
              <a:t>Think about the implications of everything shared on the Internet being a privacy risk to some </a:t>
            </a:r>
            <a:r>
              <a:rPr lang="en-US" dirty="0" smtClean="0"/>
              <a:t>degree</a:t>
            </a:r>
            <a:r>
              <a:rPr lang="en-US" dirty="0"/>
              <a:t> </a:t>
            </a:r>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3010" name="Picture 2" descr="mage result for managing digital foot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2156732"/>
            <a:ext cx="2717800" cy="409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0679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8" y="2156732"/>
            <a:ext cx="6705601" cy="4447268"/>
          </a:xfrm>
          <a:ln>
            <a:solidFill>
              <a:srgbClr val="FF0000"/>
            </a:solidFill>
          </a:ln>
        </p:spPr>
        <p:txBody>
          <a:bodyPr>
            <a:normAutofit fontScale="92500" lnSpcReduction="20000"/>
          </a:bodyPr>
          <a:lstStyle/>
          <a:p>
            <a:pPr marL="0" indent="0">
              <a:buNone/>
            </a:pPr>
            <a:r>
              <a:rPr lang="en-US" dirty="0"/>
              <a:t>2) Develop your 'basic hygiene” habits. </a:t>
            </a:r>
          </a:p>
          <a:p>
            <a:r>
              <a:rPr lang="en-US" dirty="0"/>
              <a:t>Privacy is a contextual thing. If you use different “personas” for different aspects of your online life – whether that's one email address for work and another for home, or a one credit card for online shopping and another for everything else – it will help keep different parts of your digital footprint separate. </a:t>
            </a:r>
            <a:endParaRPr lang="en-US" dirty="0"/>
          </a:p>
          <a:p>
            <a:r>
              <a:rPr lang="en-US" dirty="0"/>
              <a:t>Be mindful about what you share via social sites and elsewhere, because that data is probably more public and persistent than you might anticipate. </a:t>
            </a: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5682" y="2914083"/>
            <a:ext cx="3408117" cy="2932566"/>
          </a:xfrm>
          <a:prstGeom prst="rect">
            <a:avLst/>
          </a:prstGeom>
        </p:spPr>
      </p:pic>
    </p:spTree>
    <p:extLst>
      <p:ext uri="{BB962C8B-B14F-4D97-AF65-F5344CB8AC3E}">
        <p14:creationId xmlns:p14="http://schemas.microsoft.com/office/powerpoint/2010/main" val="9069484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9" y="2156732"/>
            <a:ext cx="4953002" cy="4701268"/>
          </a:xfrm>
          <a:ln>
            <a:solidFill>
              <a:srgbClr val="FF0000"/>
            </a:solidFill>
          </a:ln>
        </p:spPr>
        <p:txBody>
          <a:bodyPr>
            <a:normAutofit fontScale="70000" lnSpcReduction="20000"/>
          </a:bodyPr>
          <a:lstStyle/>
          <a:p>
            <a:pPr marL="0" indent="0">
              <a:buNone/>
            </a:pPr>
            <a:r>
              <a:rPr lang="en-US" dirty="0" smtClean="0"/>
              <a:t>3) </a:t>
            </a:r>
            <a:r>
              <a:rPr lang="en-US" dirty="0"/>
              <a:t>Become a sophisticated user of your online tools and services. </a:t>
            </a:r>
            <a:endParaRPr lang="en-US" dirty="0"/>
          </a:p>
          <a:p>
            <a:r>
              <a:rPr lang="en-US" dirty="0"/>
              <a:t>Very often, the default settings for browsers, devices and apps are set to disclose, rather than secure, your personal data. It's worth taking the time to investigate those settings and make sure you're comfortable with them, just like it's worth checking whether you latched the windows before you left the house. </a:t>
            </a:r>
            <a:endParaRPr lang="en-US" dirty="0" smtClean="0"/>
          </a:p>
          <a:p>
            <a:r>
              <a:rPr lang="en-US" dirty="0"/>
              <a:t>When an application asks for “permission to send you push notifications and use your location data”, take a moment to reflect on whether that's really what you want. </a:t>
            </a:r>
            <a:endParaRPr lang="en-US" dirty="0"/>
          </a:p>
          <a:p>
            <a:r>
              <a:rPr lang="en-US" dirty="0"/>
              <a:t>Your camera and smartphone usually record the time and location in each photo you take, and when you share those photos, you may be publishing that data unless you specifically block it. </a:t>
            </a:r>
            <a:endParaRPr lang="en-US" dirty="0"/>
          </a:p>
          <a:p>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7106" name="Picture 2" descr="mage result for browser privacy set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881" y="3058431"/>
            <a:ext cx="2436696" cy="2288268"/>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9507" y="2895599"/>
            <a:ext cx="2847068" cy="261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946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sz="half" idx="1"/>
          </p:nvPr>
        </p:nvSpPr>
        <p:spPr>
          <a:ln>
            <a:solidFill>
              <a:srgbClr val="FF0000"/>
            </a:solidFill>
          </a:ln>
        </p:spPr>
        <p:txBody>
          <a:bodyPr>
            <a:normAutofit fontScale="85000" lnSpcReduction="20000"/>
          </a:bodyPr>
          <a:lstStyle/>
          <a:p>
            <a:pPr marL="0" indent="0">
              <a:buNone/>
            </a:pPr>
            <a:r>
              <a:rPr lang="en-US" dirty="0"/>
              <a:t>4</a:t>
            </a:r>
            <a:r>
              <a:rPr lang="en-US" dirty="0" smtClean="0"/>
              <a:t>) </a:t>
            </a:r>
            <a:r>
              <a:rPr lang="en-US" dirty="0"/>
              <a:t>Find and use specific privacy-enhancing tools. </a:t>
            </a:r>
            <a:endParaRPr lang="en-US" dirty="0"/>
          </a:p>
          <a:p>
            <a:r>
              <a:rPr lang="en-US" dirty="0"/>
              <a:t>There are many privacy-enhancing tools out there, especially for browsers. You can use them not just to protect specific areas of your digital footprint, but also to maintain your awareness and understanding of what service providers are looking at. </a:t>
            </a:r>
            <a:endParaRPr lang="en-US" dirty="0"/>
          </a:p>
          <a:p>
            <a:r>
              <a:rPr lang="en-US" dirty="0"/>
              <a:t>The tools displayed here is just a starting point; there are many more tools available. </a:t>
            </a:r>
            <a:endParaRPr lang="en-US" dirty="0"/>
          </a:p>
          <a:p>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5" name="Content Placeholder 4"/>
          <p:cNvSpPr>
            <a:spLocks noGrp="1"/>
          </p:cNvSpPr>
          <p:nvPr>
            <p:ph sz="half" idx="2"/>
          </p:nvPr>
        </p:nvSpPr>
        <p:spPr/>
        <p:txBody>
          <a:bodyPr>
            <a:normAutofit fontScale="85000" lnSpcReduction="20000"/>
          </a:bodyPr>
          <a:lstStyle/>
          <a:p>
            <a:r>
              <a:rPr lang="en-US" b="1" dirty="0" err="1" smtClean="0"/>
              <a:t>Ghostery</a:t>
            </a:r>
            <a:r>
              <a:rPr lang="en-US" dirty="0"/>
              <a:t> </a:t>
            </a:r>
            <a:r>
              <a:rPr lang="en-US" dirty="0" smtClean="0">
                <a:sym typeface="Wingdings"/>
              </a:rPr>
              <a:t> </a:t>
            </a:r>
            <a:r>
              <a:rPr lang="en-US" dirty="0" smtClean="0"/>
              <a:t>a </a:t>
            </a:r>
            <a:r>
              <a:rPr lang="en-US" dirty="0"/>
              <a:t>browser extension that blocks advertisers and web publishers from tracking your online </a:t>
            </a:r>
            <a:r>
              <a:rPr lang="en-US" dirty="0" smtClean="0"/>
              <a:t>behavior</a:t>
            </a:r>
          </a:p>
          <a:p>
            <a:r>
              <a:rPr lang="en-US" b="1" dirty="0" smtClean="0"/>
              <a:t>Disconnect</a:t>
            </a:r>
            <a:r>
              <a:rPr lang="en-US" dirty="0" smtClean="0">
                <a:sym typeface="Wingdings"/>
              </a:rPr>
              <a:t> </a:t>
            </a:r>
            <a:r>
              <a:rPr lang="en-US" dirty="0" smtClean="0"/>
              <a:t>a browser </a:t>
            </a:r>
            <a:r>
              <a:rPr lang="en-US" dirty="0" err="1" smtClean="0"/>
              <a:t>extention</a:t>
            </a:r>
            <a:r>
              <a:rPr lang="en-US" dirty="0" smtClean="0"/>
              <a:t> that protects you </a:t>
            </a:r>
            <a:r>
              <a:rPr lang="en-US" dirty="0"/>
              <a:t>from tracking, malware, and </a:t>
            </a:r>
            <a:r>
              <a:rPr lang="en-US" dirty="0" err="1"/>
              <a:t>malvertising</a:t>
            </a:r>
            <a:r>
              <a:rPr lang="en-US" dirty="0"/>
              <a:t>, and offers secure Wi-Fi and bandwidth optimization features that just aren’t available in other tools. It blocks third party tracking cookies and gives you control over all site scripts and elements from a simple-to-use toolbar menu</a:t>
            </a:r>
            <a:r>
              <a:rPr lang="en-US" dirty="0" smtClean="0"/>
              <a:t>.</a:t>
            </a:r>
          </a:p>
          <a:p>
            <a:r>
              <a:rPr lang="en-US" b="1" dirty="0" err="1" smtClean="0"/>
              <a:t>DoNotTrackMe</a:t>
            </a:r>
            <a:r>
              <a:rPr lang="en-US" b="1" dirty="0" smtClean="0"/>
              <a:t> </a:t>
            </a:r>
            <a:r>
              <a:rPr lang="en-US" dirty="0" smtClean="0">
                <a:sym typeface="Wingdings"/>
              </a:rPr>
              <a:t> a browser extension for blocking trackers</a:t>
            </a:r>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410441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Managing Digital Footprints</a:t>
            </a:r>
            <a:endParaRPr lang="en-US" dirty="0"/>
          </a:p>
        </p:txBody>
      </p:sp>
      <p:sp>
        <p:nvSpPr>
          <p:cNvPr id="8" name="Content Placeholder 7"/>
          <p:cNvSpPr>
            <a:spLocks noGrp="1"/>
          </p:cNvSpPr>
          <p:nvPr>
            <p:ph idx="1"/>
          </p:nvPr>
        </p:nvSpPr>
        <p:spPr>
          <a:xfrm>
            <a:off x="838199" y="2156732"/>
            <a:ext cx="10515600" cy="3482068"/>
          </a:xfrm>
          <a:ln>
            <a:solidFill>
              <a:srgbClr val="FF0000"/>
            </a:solidFill>
          </a:ln>
        </p:spPr>
        <p:txBody>
          <a:bodyPr>
            <a:normAutofit/>
          </a:bodyPr>
          <a:lstStyle/>
          <a:p>
            <a:r>
              <a:rPr lang="en-US" dirty="0"/>
              <a:t>With that four-layered approach in mind, here are some tips you can put into practice. </a:t>
            </a:r>
            <a:endParaRPr lang="en-US" dirty="0"/>
          </a:p>
          <a:p>
            <a:pPr lvl="1"/>
            <a:r>
              <a:rPr lang="en-US" dirty="0" smtClean="0"/>
              <a:t>Step 1: Manage cookies </a:t>
            </a:r>
            <a:endParaRPr lang="en-US" dirty="0" smtClean="0">
              <a:sym typeface="Wingdings"/>
            </a:endParaRPr>
          </a:p>
          <a:p>
            <a:pPr lvl="1"/>
            <a:r>
              <a:rPr lang="en-US" dirty="0" smtClean="0">
                <a:sym typeface="Wingdings"/>
              </a:rPr>
              <a:t>Step 2: Check privacy settings</a:t>
            </a:r>
          </a:p>
          <a:p>
            <a:pPr lvl="1"/>
            <a:r>
              <a:rPr lang="en-US" dirty="0" smtClean="0">
                <a:sym typeface="Wingdings"/>
              </a:rPr>
              <a:t>Step 3: Understand the realities of data sharing</a:t>
            </a: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75139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10515600" cy="2506708"/>
          </a:xfrm>
          <a:ln>
            <a:solidFill>
              <a:srgbClr val="FF0000"/>
            </a:solidFill>
          </a:ln>
        </p:spPr>
        <p:txBody>
          <a:bodyPr>
            <a:normAutofit/>
          </a:bodyPr>
          <a:lstStyle/>
          <a:p>
            <a:pPr marL="0" indent="0">
              <a:buNone/>
            </a:pPr>
            <a:r>
              <a:rPr lang="en-US" dirty="0"/>
              <a:t>T</a:t>
            </a:r>
            <a:r>
              <a:rPr lang="en-US" dirty="0" smtClean="0"/>
              <a:t>hree </a:t>
            </a:r>
            <a:r>
              <a:rPr lang="en-US" dirty="0"/>
              <a:t>main kinds of entities who work together to track users and create composite profiles are the </a:t>
            </a:r>
            <a:r>
              <a:rPr lang="en-US" b="1" dirty="0"/>
              <a:t>Advertisers</a:t>
            </a:r>
            <a:r>
              <a:rPr lang="en-US" dirty="0"/>
              <a:t>, </a:t>
            </a:r>
            <a:r>
              <a:rPr lang="en-US" b="1" dirty="0"/>
              <a:t>Publishers</a:t>
            </a:r>
            <a:r>
              <a:rPr lang="en-US" dirty="0"/>
              <a:t>, and </a:t>
            </a:r>
            <a:r>
              <a:rPr lang="en-US" b="1" dirty="0" smtClean="0"/>
              <a:t>Aggregators (also known as Data Brokers)</a:t>
            </a:r>
            <a:r>
              <a:rPr lang="en-US" dirty="0" smtClean="0"/>
              <a:t>. </a:t>
            </a:r>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967347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10515600" cy="4269468"/>
          </a:xfrm>
          <a:ln>
            <a:solidFill>
              <a:srgbClr val="FF0000"/>
            </a:solidFill>
          </a:ln>
        </p:spPr>
        <p:txBody>
          <a:bodyPr>
            <a:normAutofit/>
          </a:bodyPr>
          <a:lstStyle/>
          <a:p>
            <a:r>
              <a:rPr lang="en-US" dirty="0"/>
              <a:t>The </a:t>
            </a:r>
            <a:r>
              <a:rPr lang="en-US" b="1" dirty="0"/>
              <a:t>advertisers</a:t>
            </a:r>
            <a:r>
              <a:rPr lang="en-US" dirty="0"/>
              <a:t> are companies that have products or services to sell and therefore they market them. </a:t>
            </a:r>
          </a:p>
          <a:p>
            <a:pPr lvl="1"/>
            <a:r>
              <a:rPr lang="en-US" dirty="0"/>
              <a:t>They can work directly with a publisher. For instance, a car manufacturer may ask an online campaigner to market its new car online. </a:t>
            </a:r>
          </a:p>
          <a:p>
            <a:pPr>
              <a:buFont typeface="Arial" charset="0"/>
              <a:buChar char="•"/>
            </a:pPr>
            <a:r>
              <a:rPr lang="en-US" dirty="0"/>
              <a:t>The </a:t>
            </a:r>
            <a:r>
              <a:rPr lang="en-US" b="1" dirty="0"/>
              <a:t>publishers</a:t>
            </a:r>
            <a:r>
              <a:rPr lang="en-US" dirty="0"/>
              <a:t> are companies that publish advertisements online. Pairs advertisements with web page content, games etc. Could be any </a:t>
            </a:r>
            <a:r>
              <a:rPr lang="en-US" dirty="0" smtClean="0"/>
              <a:t>online magazine</a:t>
            </a:r>
            <a:r>
              <a:rPr lang="en-US" dirty="0"/>
              <a:t>, search engines, blog publishing platforms or website. </a:t>
            </a:r>
            <a:endParaRPr lang="en-US" dirty="0"/>
          </a:p>
          <a:p>
            <a:pPr>
              <a:buFont typeface="Arial" charset="0"/>
              <a:buChar char="•"/>
            </a:pPr>
            <a:r>
              <a:rPr lang="en-US" b="1" dirty="0"/>
              <a:t>Data</a:t>
            </a:r>
            <a:r>
              <a:rPr lang="en-US" dirty="0"/>
              <a:t> </a:t>
            </a:r>
            <a:r>
              <a:rPr lang="en-US" b="1" dirty="0" smtClean="0"/>
              <a:t>aggregators</a:t>
            </a:r>
            <a:r>
              <a:rPr lang="en-US" dirty="0" smtClean="0"/>
              <a:t> </a:t>
            </a:r>
            <a:r>
              <a:rPr lang="en-US" dirty="0"/>
              <a:t>collect anonymous data from their partners and use it to </a:t>
            </a:r>
            <a:r>
              <a:rPr lang="en-US" dirty="0" smtClean="0"/>
              <a:t>help create target ads</a:t>
            </a:r>
            <a:endParaRPr lang="en-US" dirty="0"/>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423044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4813301" cy="4498068"/>
          </a:xfrm>
          <a:ln>
            <a:solidFill>
              <a:srgbClr val="FF0000"/>
            </a:solidFill>
          </a:ln>
        </p:spPr>
        <p:txBody>
          <a:bodyPr>
            <a:normAutofit fontScale="77500" lnSpcReduction="20000"/>
          </a:bodyPr>
          <a:lstStyle/>
          <a:p>
            <a:pPr marL="0" indent="0">
              <a:buNone/>
            </a:pPr>
            <a:r>
              <a:rPr lang="en-US" dirty="0"/>
              <a:t>H</a:t>
            </a:r>
            <a:r>
              <a:rPr lang="en-US" dirty="0" smtClean="0"/>
              <a:t>ow </a:t>
            </a:r>
            <a:r>
              <a:rPr lang="en-US" dirty="0"/>
              <a:t>cookies are used to track you. </a:t>
            </a:r>
            <a:endParaRPr lang="en-US" dirty="0"/>
          </a:p>
          <a:p>
            <a:r>
              <a:rPr lang="en-US" dirty="0" smtClean="0"/>
              <a:t>Ex. Google’s </a:t>
            </a:r>
            <a:r>
              <a:rPr lang="en-US" dirty="0"/>
              <a:t>News is a news aggregation site, providing pointers to the top news stories from thousands of news sources. If you have no relationship with Google and you simply click open the web page, you’ll see the top stories, customized for your current location. </a:t>
            </a:r>
            <a:endParaRPr lang="en-US" dirty="0"/>
          </a:p>
          <a:p>
            <a:pPr>
              <a:buFont typeface="Arial" charset="0"/>
              <a:buChar char="•"/>
            </a:pPr>
            <a:r>
              <a:rPr lang="en-US" dirty="0"/>
              <a:t>So how does Google know your location and customize the news? Well, Google tracks your location, (such as “New York” in this case) based on your IP address. The news stories on your browser are optimized according to your location. </a:t>
            </a:r>
            <a:endParaRPr lang="en-US" dirty="0"/>
          </a:p>
          <a:p>
            <a:pPr>
              <a:buFont typeface="Arial" charset="0"/>
              <a:buChar char="•"/>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374" y="2156732"/>
            <a:ext cx="5915026" cy="4498068"/>
          </a:xfrm>
          <a:prstGeom prst="rect">
            <a:avLst/>
          </a:prstGeom>
          <a:ln>
            <a:solidFill>
              <a:srgbClr val="FF0000"/>
            </a:solidFill>
          </a:ln>
        </p:spPr>
      </p:pic>
    </p:spTree>
    <p:extLst>
      <p:ext uri="{BB962C8B-B14F-4D97-AF65-F5344CB8AC3E}">
        <p14:creationId xmlns:p14="http://schemas.microsoft.com/office/powerpoint/2010/main" val="802108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a:bodyPr>
          <a:lstStyle/>
          <a:p>
            <a:pPr marL="0" indent="0">
              <a:buNone/>
            </a:pPr>
            <a:r>
              <a:rPr lang="en-US" dirty="0"/>
              <a:t>When you browse a website, the site places a tracking cookie in your web browser. The browser will store that cookie on your device. The browser’s job is to send that cookie back to the web site each and every time you return to it or ask for another page.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300" y="2156732"/>
            <a:ext cx="4076700" cy="4244068"/>
          </a:xfrm>
          <a:prstGeom prst="rect">
            <a:avLst/>
          </a:prstGeom>
        </p:spPr>
      </p:pic>
    </p:spTree>
    <p:extLst>
      <p:ext uri="{BB962C8B-B14F-4D97-AF65-F5344CB8AC3E}">
        <p14:creationId xmlns:p14="http://schemas.microsoft.com/office/powerpoint/2010/main" val="14690354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fontScale="92500" lnSpcReduction="20000"/>
          </a:bodyPr>
          <a:lstStyle/>
          <a:p>
            <a:pPr marL="0" indent="0">
              <a:buNone/>
            </a:pPr>
            <a:r>
              <a:rPr lang="en-US" dirty="0"/>
              <a:t>Each of the web sites that you browse operates independently and send tracking cookies to your browser. The browser will only send back the URL of the content that you looked for and the cookie to the web site that </a:t>
            </a:r>
            <a:r>
              <a:rPr lang="en-US" dirty="0" smtClean="0"/>
              <a:t>sent </a:t>
            </a:r>
            <a:r>
              <a:rPr lang="en-US" dirty="0"/>
              <a:t>them. </a:t>
            </a:r>
            <a:r>
              <a:rPr lang="en-US" dirty="0"/>
              <a:t>I</a:t>
            </a:r>
            <a:r>
              <a:rPr lang="en-US" dirty="0" smtClean="0"/>
              <a:t>f </a:t>
            </a:r>
            <a:r>
              <a:rPr lang="en-US" dirty="0"/>
              <a:t>any of those web pages have advertisements from third parties on them, the third parties will also send their own tracking cookies. The websites don’t really have any information about who you are or your profile since you did not authenticate to any of these websites, but they can still guess your age, sex, income and other details from your reading and browsing habits.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949" y="3078616"/>
            <a:ext cx="4356100" cy="2654300"/>
          </a:xfrm>
          <a:prstGeom prst="rect">
            <a:avLst/>
          </a:prstGeom>
        </p:spPr>
      </p:pic>
    </p:spTree>
    <p:extLst>
      <p:ext uri="{BB962C8B-B14F-4D97-AF65-F5344CB8AC3E}">
        <p14:creationId xmlns:p14="http://schemas.microsoft.com/office/powerpoint/2010/main" val="2386733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6451601" cy="4498068"/>
          </a:xfrm>
          <a:ln>
            <a:solidFill>
              <a:srgbClr val="FF0000"/>
            </a:solidFill>
          </a:ln>
        </p:spPr>
        <p:txBody>
          <a:bodyPr>
            <a:normAutofit fontScale="85000" lnSpcReduction="20000"/>
          </a:bodyPr>
          <a:lstStyle/>
          <a:p>
            <a:r>
              <a:rPr lang="en-US" dirty="0"/>
              <a:t>Let’s take a look at another example. This time, we'll assume that you have started by logging in to an account you created on one of your </a:t>
            </a:r>
            <a:r>
              <a:rPr lang="en-US" dirty="0" err="1"/>
              <a:t>favourite</a:t>
            </a:r>
            <a:r>
              <a:rPr lang="en-US" dirty="0"/>
              <a:t> sites. </a:t>
            </a:r>
            <a:endParaRPr lang="en-US" dirty="0" smtClean="0"/>
          </a:p>
          <a:p>
            <a:r>
              <a:rPr lang="en-US" dirty="0" smtClean="0"/>
              <a:t>Suppose</a:t>
            </a:r>
            <a:r>
              <a:rPr lang="en-US" dirty="0"/>
              <a:t>, you’ve created an account on a motor-sports enthusiast </a:t>
            </a:r>
            <a:r>
              <a:rPr lang="en-US" dirty="0" smtClean="0"/>
              <a:t>website</a:t>
            </a:r>
            <a:r>
              <a:rPr lang="en-US" dirty="0"/>
              <a:t>, and identified yourself as 32 years old, female living in Colorado. </a:t>
            </a:r>
            <a:r>
              <a:rPr lang="en-US" dirty="0" smtClean="0"/>
              <a:t>The motor-sports web site places a cookie in your web browser, </a:t>
            </a:r>
            <a:r>
              <a:rPr lang="en-US" dirty="0"/>
              <a:t>as before, but this time it also leaves a “third party cookie” with data for the aggregator. This is a cookie left by one website, but containing the URL (the “return address”) of another – in this case, the aggregator. Your browser sends back the cookie to both the website that you just browsed as well as to the data aggregator.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4" y="2156732"/>
            <a:ext cx="4356100" cy="4498068"/>
          </a:xfrm>
          <a:prstGeom prst="rect">
            <a:avLst/>
          </a:prstGeom>
        </p:spPr>
      </p:pic>
    </p:spTree>
    <p:extLst>
      <p:ext uri="{BB962C8B-B14F-4D97-AF65-F5344CB8AC3E}">
        <p14:creationId xmlns:p14="http://schemas.microsoft.com/office/powerpoint/2010/main" val="19561338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200" y="2156731"/>
            <a:ext cx="3670006" cy="4498069"/>
          </a:xfrm>
          <a:ln>
            <a:solidFill>
              <a:srgbClr val="FF0000"/>
            </a:solidFill>
          </a:ln>
        </p:spPr>
        <p:txBody>
          <a:bodyPr>
            <a:normAutofit/>
          </a:bodyPr>
          <a:lstStyle/>
          <a:p>
            <a:pPr marL="0" indent="0">
              <a:buNone/>
            </a:pPr>
            <a:r>
              <a:rPr lang="en-US" dirty="0"/>
              <a:t>The data aggregator gets data from multiple websites. The aggregator puts all this together, filters them and profiles the user with dozens of different criteria: age, income, shopping habits, sex, location, interests, you name it.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916" y="2156733"/>
            <a:ext cx="6912627" cy="4498068"/>
          </a:xfrm>
          <a:prstGeom prst="rect">
            <a:avLst/>
          </a:prstGeom>
        </p:spPr>
      </p:pic>
    </p:spTree>
    <p:extLst>
      <p:ext uri="{BB962C8B-B14F-4D97-AF65-F5344CB8AC3E}">
        <p14:creationId xmlns:p14="http://schemas.microsoft.com/office/powerpoint/2010/main" val="21089308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4927601" cy="4498068"/>
          </a:xfrm>
          <a:ln>
            <a:solidFill>
              <a:srgbClr val="FF0000"/>
            </a:solidFill>
          </a:ln>
        </p:spPr>
        <p:txBody>
          <a:bodyPr>
            <a:normAutofit fontScale="92500" lnSpcReduction="10000"/>
          </a:bodyPr>
          <a:lstStyle/>
          <a:p>
            <a:r>
              <a:rPr lang="en-US" dirty="0"/>
              <a:t>Aggregators work with publishers to sort viewers into different categories, and then offer advertisers the prospect of access to those “eyeballs”. </a:t>
            </a:r>
            <a:endParaRPr lang="en-US" dirty="0" smtClean="0"/>
          </a:p>
          <a:p>
            <a:r>
              <a:rPr lang="en-US" dirty="0"/>
              <a:t>So, when the maker of a new baby car seat for sports cars wants to reach customers, you being a member of the motor-sports enthusiast website get to see their advertisement the next time you go to a web site allied with that aggregator.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186" y="2712018"/>
            <a:ext cx="5667103" cy="2951616"/>
          </a:xfrm>
          <a:prstGeom prst="rect">
            <a:avLst/>
          </a:prstGeom>
        </p:spPr>
      </p:pic>
    </p:spTree>
    <p:extLst>
      <p:ext uri="{BB962C8B-B14F-4D97-AF65-F5344CB8AC3E}">
        <p14:creationId xmlns:p14="http://schemas.microsoft.com/office/powerpoint/2010/main" val="19582188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92500" lnSpcReduction="20000"/>
          </a:bodyPr>
          <a:lstStyle/>
          <a:p>
            <a:r>
              <a:rPr lang="en-US" dirty="0"/>
              <a:t>Data </a:t>
            </a:r>
            <a:r>
              <a:rPr lang="en-US" dirty="0" smtClean="0"/>
              <a:t>aggregators compile </a:t>
            </a:r>
            <a:r>
              <a:rPr lang="en-US" dirty="0"/>
              <a:t>information from databases or partner websites on individuals and sell that to advertisers to target ads. </a:t>
            </a:r>
            <a:endParaRPr lang="en-US" dirty="0" smtClean="0"/>
          </a:p>
          <a:p>
            <a:r>
              <a:rPr lang="en-US" dirty="0" smtClean="0"/>
              <a:t>Aggregators </a:t>
            </a:r>
            <a:r>
              <a:rPr lang="en-US" dirty="0"/>
              <a:t>have a lot of data on </a:t>
            </a:r>
            <a:r>
              <a:rPr lang="en-US" dirty="0" smtClean="0"/>
              <a:t>Internet </a:t>
            </a:r>
            <a:r>
              <a:rPr lang="en-US" dirty="0"/>
              <a:t>users. In early 2013, </a:t>
            </a:r>
            <a:r>
              <a:rPr lang="en-US" dirty="0" err="1"/>
              <a:t>BlueKai</a:t>
            </a:r>
            <a:r>
              <a:rPr lang="en-US" dirty="0"/>
              <a:t> had information on 85 million unique users, </a:t>
            </a:r>
            <a:r>
              <a:rPr lang="en-US" dirty="0" err="1"/>
              <a:t>OutBrain</a:t>
            </a:r>
            <a:r>
              <a:rPr lang="en-US" dirty="0"/>
              <a:t> offers up 364 million, Rio claims nearly 500 million</a:t>
            </a:r>
            <a:r>
              <a:rPr lang="en-US" dirty="0" smtClean="0"/>
              <a:t>. </a:t>
            </a:r>
          </a:p>
          <a:p>
            <a:r>
              <a:rPr lang="en-US" dirty="0" smtClean="0"/>
              <a:t>There is big $ to be made – one of the largest aggregators, Acxiom, reported over $800 million in revenue in 2015! </a:t>
            </a:r>
            <a:endParaRPr lang="en-US" dirty="0"/>
          </a:p>
          <a:p>
            <a:r>
              <a:rPr lang="en-US" dirty="0"/>
              <a:t>The assumption that third-party tracking cookies are anonymous is widely disputed. Although most aggregators take pains to not store information that directly identifies a person, researchers have shown that this is not much protection. It only takes a few data points, especially when location is included, to track a set of web events back to a real person—which offers the possibility of following that real person both back and forward in time.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3315904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Who Is Tracking Us? </a:t>
            </a:r>
            <a:r>
              <a:rPr lang="en-US" dirty="0" smtClean="0"/>
              <a:t>How Do They Do It?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a:bodyPr>
          <a:lstStyle/>
          <a:p>
            <a:pPr marL="0" indent="0">
              <a:buNone/>
            </a:pPr>
            <a:r>
              <a:rPr lang="en-US" dirty="0"/>
              <a:t>For the most part, digital footprints are used in a commercial context by companies who want to market products and services to us. In that context, the visible result is generally an innocuous, but slightly creepy, impression that someone is following you around and trying to sell you stuff tailored to your apparent interests. But digital footprints can also result in a loss of anonymity, through the sharing of information by third parties who have little regard for the consumer's privacy.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221013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2049508"/>
          </a:xfrm>
          <a:ln>
            <a:solidFill>
              <a:srgbClr val="FF0000"/>
            </a:solidFill>
          </a:ln>
        </p:spPr>
        <p:txBody>
          <a:bodyPr>
            <a:normAutofit/>
          </a:bodyPr>
          <a:lstStyle/>
          <a:p>
            <a:r>
              <a:rPr lang="en-US" dirty="0"/>
              <a:t>The online world reaches into our lives so pervasively that it is often hard to untangle the dynamics that govern its </a:t>
            </a:r>
            <a:r>
              <a:rPr lang="en-US" dirty="0" err="1"/>
              <a:t>behaviour</a:t>
            </a:r>
            <a:r>
              <a:rPr lang="en-US" dirty="0"/>
              <a:t>. </a:t>
            </a:r>
            <a:endParaRPr lang="en-US" dirty="0"/>
          </a:p>
          <a:p>
            <a:r>
              <a:rPr lang="en-US" dirty="0"/>
              <a:t>However, three themes stand out from the rest: the cultural dynamic, the economic dynamic, and the dynamic of convenience.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94214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554964"/>
          </a:xfrm>
          <a:ln>
            <a:solidFill>
              <a:srgbClr val="FF0000"/>
            </a:solidFill>
          </a:ln>
        </p:spPr>
        <p:txBody>
          <a:bodyPr>
            <a:normAutofit fontScale="70000" lnSpcReduction="20000"/>
          </a:bodyPr>
          <a:lstStyle/>
          <a:p>
            <a:pPr marL="0" indent="0">
              <a:buNone/>
            </a:pPr>
            <a:r>
              <a:rPr lang="en-US" dirty="0" smtClean="0"/>
              <a:t>Cultural Dynamic:</a:t>
            </a:r>
          </a:p>
          <a:p>
            <a:r>
              <a:rPr lang="en-US" dirty="0" smtClean="0"/>
              <a:t>Online </a:t>
            </a:r>
            <a:r>
              <a:rPr lang="en-US" dirty="0"/>
              <a:t>services, while accessible worldwide, must all originate somewhere, and that often infuses them with a particular cultural perspective. Each country brings to the Internet its own cultural norms, legislative and regulatory models, and economic frameworks. </a:t>
            </a:r>
            <a:endParaRPr lang="en-US" dirty="0"/>
          </a:p>
          <a:p>
            <a:r>
              <a:rPr lang="en-US" dirty="0"/>
              <a:t>Digital footprints produce different reactions across the diverse constituencies that make up the Internet. </a:t>
            </a:r>
            <a:endParaRPr lang="en-US" dirty="0"/>
          </a:p>
          <a:p>
            <a:r>
              <a:rPr lang="en-US" dirty="0"/>
              <a:t>What is acceptable and common to one group is sometimes unacceptable and unusual to another. This is part of the nature of the Internet. The answer may seem simple to many. </a:t>
            </a:r>
            <a:endParaRPr lang="en-US" dirty="0"/>
          </a:p>
          <a:p>
            <a:r>
              <a:rPr lang="en-US" dirty="0"/>
              <a:t>If you don’t like the privacy model of a particular Internet service</a:t>
            </a:r>
            <a:r>
              <a:rPr lang="en-US" dirty="0" smtClean="0"/>
              <a:t>...</a:t>
            </a:r>
            <a:r>
              <a:rPr lang="en-US" dirty="0"/>
              <a:t> choose an alternative. </a:t>
            </a:r>
            <a:endParaRPr lang="en-US" dirty="0"/>
          </a:p>
          <a:p>
            <a:r>
              <a:rPr lang="en-US" dirty="0"/>
              <a:t>However, this advice only works if two things are </a:t>
            </a:r>
            <a:r>
              <a:rPr lang="en-US" dirty="0" smtClean="0"/>
              <a:t>true: Internet </a:t>
            </a:r>
            <a:r>
              <a:rPr lang="en-US" dirty="0"/>
              <a:t>users are aware of the privacy and data protection implications for every service they use; and a true choice of services is available. </a:t>
            </a:r>
            <a:endParaRPr lang="en-US" dirty="0"/>
          </a:p>
          <a:p>
            <a:r>
              <a:rPr lang="en-US" dirty="0"/>
              <a:t>However, we know from our experience that neither of these statements is always true. Not every Internet user knows how services are sharing their information, not every service has a substitute, and sometimes all the alternatives suffer from the same drawback. </a:t>
            </a: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404246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92500"/>
          </a:bodyPr>
          <a:lstStyle/>
          <a:p>
            <a:pPr marL="0" indent="0">
              <a:buNone/>
            </a:pPr>
            <a:r>
              <a:rPr lang="en-US" dirty="0" smtClean="0"/>
              <a:t>Economic dynamic: </a:t>
            </a:r>
          </a:p>
          <a:p>
            <a:r>
              <a:rPr lang="en-US" dirty="0" smtClean="0"/>
              <a:t>The </a:t>
            </a:r>
            <a:r>
              <a:rPr lang="en-US" dirty="0"/>
              <a:t>economic dynamic gives a service provider a strong incentive to collect data, and to keep users under-informed about that aspect of the service.</a:t>
            </a:r>
            <a:br>
              <a:rPr lang="en-US" dirty="0"/>
            </a:br>
            <a:r>
              <a:rPr lang="en-US" dirty="0" smtClean="0"/>
              <a:t>Thus, </a:t>
            </a:r>
            <a:r>
              <a:rPr lang="en-US" dirty="0"/>
              <a:t>even Internet users who are very active in controlling the digital footprints they leave, have no option but to rely on imperfect knowledge. </a:t>
            </a:r>
            <a:endParaRPr lang="en-US" dirty="0"/>
          </a:p>
          <a:p>
            <a:r>
              <a:rPr lang="en-US" dirty="0"/>
              <a:t>For instance, it is in the interests of a social network service to encourage users to ignore the fact that everything they do within their social circle is being inspected and monetized by a third party. </a:t>
            </a:r>
            <a:endParaRPr lang="en-US" dirty="0"/>
          </a:p>
          <a:p>
            <a:r>
              <a:rPr lang="en-US" dirty="0"/>
              <a:t>In some areas, even if competing services are available, other factors might make the competitive service unattractive – for example, a social network will have little appeal if none of your friends is using it.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4415214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Dynamics Are At Work in the World of Digital Footprints</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fontScale="85000" lnSpcReduction="20000"/>
          </a:bodyPr>
          <a:lstStyle/>
          <a:p>
            <a:pPr marL="0" indent="0">
              <a:buNone/>
            </a:pPr>
            <a:r>
              <a:rPr lang="en-US" dirty="0" smtClean="0"/>
              <a:t>Dynamic of convenience: </a:t>
            </a:r>
          </a:p>
          <a:p>
            <a:r>
              <a:rPr lang="en-US" dirty="0" smtClean="0"/>
              <a:t>Most </a:t>
            </a:r>
            <a:r>
              <a:rPr lang="en-US" dirty="0"/>
              <a:t>of us would rather use something which is convenient but privacy-eroding, than use a product that makes life less convenient for us. Like many kinds of human </a:t>
            </a:r>
            <a:r>
              <a:rPr lang="en-US" dirty="0" err="1"/>
              <a:t>behaviour</a:t>
            </a:r>
            <a:r>
              <a:rPr lang="en-US" dirty="0"/>
              <a:t> (smoking, eating fatty food, poor posture), if we cannot see an immediate harm from our actions, we tend to assume they aren't harming us. The combination of convenience and lack of apparent harm lulls us into privacy-eroding habits. </a:t>
            </a:r>
            <a:endParaRPr lang="en-US" dirty="0"/>
          </a:p>
          <a:p>
            <a:r>
              <a:rPr lang="en-US" dirty="0"/>
              <a:t>In short, our chances of changing our </a:t>
            </a:r>
            <a:r>
              <a:rPr lang="en-US" dirty="0" err="1"/>
              <a:t>behaviour</a:t>
            </a:r>
            <a:r>
              <a:rPr lang="en-US" dirty="0"/>
              <a:t> depend on the value we place on our privacy, relative to the “convenient” alternatives. </a:t>
            </a:r>
            <a:endParaRPr lang="en-US" dirty="0"/>
          </a:p>
          <a:p>
            <a:r>
              <a:rPr lang="en-US" dirty="0"/>
              <a:t>The first step is to acknowledge the different cultural models at work, and understand that Internet users come to the table with different backgrounds, expectations and values. Open discussion between significant stakeholders can help to educate both end-users and service providers about these concerns. Ultimately, though, it is up to us as individuals to be clear about the choices we make, the values those choices represent, and the outcomes we face as a result.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95703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199" y="385761"/>
            <a:ext cx="10515600" cy="1325563"/>
          </a:xfrm>
          <a:ln>
            <a:solidFill>
              <a:srgbClr val="FF0000"/>
            </a:solidFill>
          </a:ln>
        </p:spPr>
        <p:txBody>
          <a:bodyPr/>
          <a:lstStyle/>
          <a:p>
            <a:r>
              <a:rPr lang="en-US" dirty="0" smtClean="0"/>
              <a:t>What does the future of online tracking look like? </a:t>
            </a:r>
            <a:endParaRPr lang="en-US" dirty="0"/>
          </a:p>
        </p:txBody>
      </p:sp>
      <p:sp>
        <p:nvSpPr>
          <p:cNvPr id="8" name="Content Placeholder 7"/>
          <p:cNvSpPr>
            <a:spLocks noGrp="1"/>
          </p:cNvSpPr>
          <p:nvPr>
            <p:ph idx="1"/>
          </p:nvPr>
        </p:nvSpPr>
        <p:spPr>
          <a:xfrm>
            <a:off x="838199" y="2156732"/>
            <a:ext cx="10515600" cy="4498068"/>
          </a:xfrm>
          <a:ln>
            <a:solidFill>
              <a:srgbClr val="FF0000"/>
            </a:solidFill>
          </a:ln>
        </p:spPr>
        <p:txBody>
          <a:bodyPr>
            <a:normAutofit/>
          </a:bodyPr>
          <a:lstStyle/>
          <a:p>
            <a:r>
              <a:rPr lang="en-US" dirty="0" smtClean="0"/>
              <a:t>What sort of issues do you think will arise in the future? </a:t>
            </a:r>
            <a:endParaRPr lang="en-US" dirty="0"/>
          </a:p>
          <a:p>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a:buFont typeface="Arial" charset="0"/>
              <a:buChar char="•"/>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2" name="AutoShape 2" descr="mage result for cookie in browser"/>
          <p:cNvSpPr>
            <a:spLocks noChangeAspect="1" noChangeArrowheads="1"/>
          </p:cNvSpPr>
          <p:nvPr/>
        </p:nvSpPr>
        <p:spPr bwMode="auto">
          <a:xfrm>
            <a:off x="0" y="0"/>
            <a:ext cx="65436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elated image"/>
          <p:cNvSpPr>
            <a:spLocks noChangeAspect="1" noChangeArrowheads="1"/>
          </p:cNvSpPr>
          <p:nvPr/>
        </p:nvSpPr>
        <p:spPr bwMode="auto">
          <a:xfrm>
            <a:off x="0" y="0"/>
            <a:ext cx="30765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plugins to block cookies"/>
          <p:cNvSpPr>
            <a:spLocks noChangeAspect="1" noChangeArrowheads="1"/>
          </p:cNvSpPr>
          <p:nvPr/>
        </p:nvSpPr>
        <p:spPr bwMode="auto">
          <a:xfrm>
            <a:off x="0" y="0"/>
            <a:ext cx="2962275" cy="3524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2962275" y="3017521"/>
            <a:ext cx="6708609" cy="3357396"/>
          </a:xfrm>
          <a:prstGeom prst="rect">
            <a:avLst/>
          </a:prstGeom>
        </p:spPr>
      </p:pic>
    </p:spTree>
    <p:extLst>
      <p:ext uri="{BB962C8B-B14F-4D97-AF65-F5344CB8AC3E}">
        <p14:creationId xmlns:p14="http://schemas.microsoft.com/office/powerpoint/2010/main" val="15834768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a:t>
            </a:r>
            <a:r>
              <a:rPr lang="en-US" dirty="0" smtClean="0"/>
              <a:t>4: Digital Footprints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p>
          <a:p>
            <a:r>
              <a:rPr lang="en-US" dirty="0" smtClean="0"/>
              <a:t>Defined digital footprints, and explored the difference between trolling and harassment. </a:t>
            </a:r>
          </a:p>
          <a:p>
            <a:r>
              <a:rPr lang="en-US" dirty="0" smtClean="0"/>
              <a:t>Explored the </a:t>
            </a:r>
            <a:r>
              <a:rPr lang="en-US" dirty="0"/>
              <a:t>benefits and downfalls of digital footprints </a:t>
            </a:r>
          </a:p>
          <a:p>
            <a:r>
              <a:rPr lang="en-US" dirty="0" smtClean="0"/>
              <a:t>Discussed how </a:t>
            </a:r>
            <a:r>
              <a:rPr lang="en-US" dirty="0"/>
              <a:t>different devices create different digital </a:t>
            </a:r>
            <a:r>
              <a:rPr lang="en-US" dirty="0" smtClean="0"/>
              <a:t>footprints</a:t>
            </a:r>
          </a:p>
          <a:p>
            <a:r>
              <a:rPr lang="en-US" dirty="0" smtClean="0"/>
              <a:t>Determined who is tracking us and why</a:t>
            </a:r>
            <a:endParaRPr lang="en-US" dirty="0"/>
          </a:p>
          <a:p>
            <a:r>
              <a:rPr lang="en-US" dirty="0" smtClean="0"/>
              <a:t>Acquired strategies </a:t>
            </a:r>
            <a:r>
              <a:rPr lang="en-US" dirty="0"/>
              <a:t>and tools to manage digital footprints</a:t>
            </a:r>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20000"/>
          </a:bodyPr>
          <a:lstStyle/>
          <a:p>
            <a:pPr marL="0" indent="0">
              <a:buNone/>
            </a:pPr>
            <a:r>
              <a:rPr lang="en-US" u="sng" dirty="0" smtClean="0"/>
              <a:t>Next week’s class (June </a:t>
            </a:r>
            <a:r>
              <a:rPr lang="en-US" u="sng" dirty="0" smtClean="0"/>
              <a:t>21st) </a:t>
            </a:r>
            <a:r>
              <a:rPr lang="en-US" u="sng" dirty="0" smtClean="0"/>
              <a:t>will </a:t>
            </a:r>
            <a:r>
              <a:rPr lang="en-US" u="sng" dirty="0" smtClean="0"/>
              <a:t>be an </a:t>
            </a:r>
            <a:r>
              <a:rPr lang="en-US" b="1" u="sng" dirty="0" smtClean="0"/>
              <a:t>online class</a:t>
            </a:r>
            <a:r>
              <a:rPr lang="en-US" u="sng" dirty="0" smtClean="0"/>
              <a:t>!</a:t>
            </a:r>
            <a:endParaRPr lang="en-US" u="sng" dirty="0"/>
          </a:p>
          <a:p>
            <a:r>
              <a:rPr lang="en-US" b="1" dirty="0" smtClean="0"/>
              <a:t>NOTE</a:t>
            </a:r>
            <a:r>
              <a:rPr lang="en-US" dirty="0" smtClean="0"/>
              <a:t>: there is both a mini-lesson &amp; </a:t>
            </a:r>
            <a:r>
              <a:rPr lang="en-US" dirty="0" smtClean="0"/>
              <a:t>regular online lecture. </a:t>
            </a:r>
            <a:r>
              <a:rPr lang="en-US" dirty="0"/>
              <a:t>M</a:t>
            </a:r>
            <a:r>
              <a:rPr lang="en-US" dirty="0" smtClean="0"/>
              <a:t>aterial </a:t>
            </a:r>
            <a:r>
              <a:rPr lang="en-US" dirty="0"/>
              <a:t>will be made available </a:t>
            </a:r>
            <a:r>
              <a:rPr lang="en-US" dirty="0" smtClean="0"/>
              <a:t>online tomorrow.</a:t>
            </a:r>
          </a:p>
          <a:p>
            <a:r>
              <a:rPr lang="en-US" dirty="0" smtClean="0"/>
              <a:t>Mini-lesson (Context Collapse): </a:t>
            </a:r>
            <a:r>
              <a:rPr lang="en-US" dirty="0"/>
              <a:t>The reading material for the mini-lesson will be made available online and must be read by June 20</a:t>
            </a:r>
            <a:r>
              <a:rPr lang="en-US" baseline="30000" dirty="0"/>
              <a:t>th</a:t>
            </a:r>
            <a:r>
              <a:rPr lang="en-US" dirty="0" smtClean="0"/>
              <a:t>. By June 20</a:t>
            </a:r>
            <a:r>
              <a:rPr lang="en-US" baseline="30000" dirty="0" smtClean="0"/>
              <a:t>th</a:t>
            </a:r>
            <a:r>
              <a:rPr lang="en-US" dirty="0" smtClean="0"/>
              <a:t>, students must respond to one writing prompt and reply to one post on Blackboard.</a:t>
            </a:r>
            <a:endParaRPr lang="en-US" dirty="0"/>
          </a:p>
          <a:p>
            <a:r>
              <a:rPr lang="en-US" dirty="0" smtClean="0"/>
              <a:t>Online discussion (Remix and the Ethics of Digital Use): June 21</a:t>
            </a:r>
            <a:r>
              <a:rPr lang="en-US" baseline="30000" dirty="0" smtClean="0"/>
              <a:t>st</a:t>
            </a:r>
            <a:r>
              <a:rPr lang="en-US" dirty="0" smtClean="0"/>
              <a:t>, 7pm-10pm on Blackboard. </a:t>
            </a:r>
          </a:p>
          <a:p>
            <a:r>
              <a:rPr lang="en-US" dirty="0" smtClean="0"/>
              <a:t>Ensure </a:t>
            </a:r>
            <a:r>
              <a:rPr lang="en-US" dirty="0" smtClean="0"/>
              <a:t>you post one tweet and two replies on Twitter before our next </a:t>
            </a:r>
            <a:r>
              <a:rPr lang="en-US" dirty="0" smtClean="0"/>
              <a:t>meeting on the topic of digital footprints.</a:t>
            </a:r>
            <a:endParaRPr lang="en-US" dirty="0" smtClean="0"/>
          </a:p>
          <a:p>
            <a:r>
              <a:rPr lang="en-US" dirty="0" smtClean="0"/>
              <a:t>Note! </a:t>
            </a:r>
            <a:r>
              <a:rPr lang="en-US" b="1" dirty="0" smtClean="0"/>
              <a:t>First test, June 28</a:t>
            </a:r>
            <a:r>
              <a:rPr lang="en-US" b="1" baseline="30000" dirty="0" smtClean="0"/>
              <a:t>th</a:t>
            </a:r>
            <a:r>
              <a:rPr lang="en-US" b="1" dirty="0" smtClean="0"/>
              <a:t> </a:t>
            </a:r>
            <a:r>
              <a:rPr lang="en-US" dirty="0" smtClean="0"/>
              <a:t>(in-class) </a:t>
            </a:r>
            <a:endParaRPr lang="en-US" dirty="0" smtClean="0"/>
          </a:p>
          <a:p>
            <a:pPr lvl="1"/>
            <a:r>
              <a:rPr lang="en-US" dirty="0" smtClean="0"/>
              <a:t>Out of 30.  20 multiple choice, 1 short answer</a:t>
            </a:r>
          </a:p>
          <a:p>
            <a:pPr lvl="1"/>
            <a:r>
              <a:rPr lang="en-US" dirty="0" smtClean="0"/>
              <a:t>Will cover everything from Week 1 – Week 5 (so, including Context Collapse &amp; Remix and Ethics of Digital Use)</a:t>
            </a:r>
            <a:endParaRPr lang="en-US" dirty="0" smtClean="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13714</TotalTime>
  <Words>6813</Words>
  <Application>Microsoft Macintosh PowerPoint</Application>
  <PresentationFormat>Widescreen</PresentationFormat>
  <Paragraphs>823</Paragraphs>
  <Slides>70</Slides>
  <Notes>63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Calibri</vt:lpstr>
      <vt:lpstr>Calibri Light</vt:lpstr>
      <vt:lpstr>Wingdings</vt:lpstr>
      <vt:lpstr>Arial</vt:lpstr>
      <vt:lpstr>Office Theme</vt:lpstr>
      <vt:lpstr>INC300 Week 4 Digital Footprints</vt:lpstr>
      <vt:lpstr>Today’s Agenda</vt:lpstr>
      <vt:lpstr>Lecture 4: Digital Footprints</vt:lpstr>
      <vt:lpstr>Week 3 Recap</vt:lpstr>
      <vt:lpstr>Question:</vt:lpstr>
      <vt:lpstr>Case Study </vt:lpstr>
      <vt:lpstr>What is a Digital Footprint?</vt:lpstr>
      <vt:lpstr>What is a Digital Footprint?</vt:lpstr>
      <vt:lpstr>What is a Digital Footprint?</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Why Did We Start Leaving Such Big Footprints?</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What is the Economic Bargain for Internet Users? </vt:lpstr>
      <vt:lpstr>Are Digital Footprints a Problem?</vt:lpstr>
      <vt:lpstr>Are Digital Footprints a Problem?</vt:lpstr>
      <vt:lpstr>Are Digital Footprints a Problem?</vt:lpstr>
      <vt:lpstr>PowerPoint Presentation</vt:lpstr>
      <vt:lpstr>Are Digital Footprints a Problem?</vt:lpstr>
      <vt:lpstr>Are Digital Footprints a Problem?</vt:lpstr>
      <vt:lpstr>Are Digital Footprints a Problem?</vt:lpstr>
      <vt:lpstr>Are Digital Footprints a Problem?</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Do Different Devices Make Different Digital Footprints?</vt:lpstr>
      <vt:lpstr>Managing Digital Footprints</vt:lpstr>
      <vt:lpstr>Managing Digital Footprints</vt:lpstr>
      <vt:lpstr>Managing Digital Footprints</vt:lpstr>
      <vt:lpstr>Managing Digital Footprints</vt:lpstr>
      <vt:lpstr>Managing Digital Footprints</vt:lpstr>
      <vt:lpstr>Managing Digital Footprints</vt:lpstr>
      <vt:lpstr>Managing Digital Footprints</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Who Is Tracking Us? How Do They Do It? </vt:lpstr>
      <vt:lpstr>What Dynamics Are At Work in the World of Digital Footprints</vt:lpstr>
      <vt:lpstr>What Dynamics Are At Work in the World of Digital Footprints</vt:lpstr>
      <vt:lpstr>What Dynamics Are At Work in the World of Digital Footprints</vt:lpstr>
      <vt:lpstr>What Dynamics Are At Work in the World of Digital Footprints</vt:lpstr>
      <vt:lpstr>What does the future of online tracking look like? </vt:lpstr>
      <vt:lpstr>Lecture 4: Digital Footprints Summary</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163</cp:revision>
  <dcterms:created xsi:type="dcterms:W3CDTF">2018-05-21T15:05:07Z</dcterms:created>
  <dcterms:modified xsi:type="dcterms:W3CDTF">2018-06-14T19:29:45Z</dcterms:modified>
</cp:coreProperties>
</file>